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85" r:id="rId2"/>
    <p:sldId id="294" r:id="rId3"/>
    <p:sldId id="293" r:id="rId4"/>
    <p:sldId id="302" r:id="rId5"/>
    <p:sldId id="295" r:id="rId6"/>
    <p:sldId id="304" r:id="rId7"/>
    <p:sldId id="305" r:id="rId8"/>
    <p:sldId id="286" r:id="rId9"/>
    <p:sldId id="306" r:id="rId10"/>
    <p:sldId id="287" r:id="rId11"/>
    <p:sldId id="288" r:id="rId12"/>
    <p:sldId id="296" r:id="rId13"/>
    <p:sldId id="290" r:id="rId14"/>
    <p:sldId id="289" r:id="rId15"/>
    <p:sldId id="256" r:id="rId16"/>
    <p:sldId id="298" r:id="rId17"/>
    <p:sldId id="303" r:id="rId18"/>
    <p:sldId id="307" r:id="rId19"/>
    <p:sldId id="292" r:id="rId20"/>
    <p:sldId id="291" r:id="rId21"/>
    <p:sldId id="300" r:id="rId22"/>
    <p:sldId id="30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0" autoAdjust="0"/>
    <p:restoredTop sz="94660"/>
  </p:normalViewPr>
  <p:slideViewPr>
    <p:cSldViewPr snapToGrid="0">
      <p:cViewPr varScale="1">
        <p:scale>
          <a:sx n="68" d="100"/>
          <a:sy n="68" d="100"/>
        </p:scale>
        <p:origin x="738" y="72"/>
      </p:cViewPr>
      <p:guideLst>
        <p:guide orient="horz" pos="2160"/>
        <p:guide pos="3840"/>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a:t>Acceleration Due to Gravity (ft/sec</a:t>
            </a:r>
            <a:r>
              <a:rPr lang="en-US" sz="1600" b="1" baseline="30000"/>
              <a:t>2</a:t>
            </a:r>
            <a:r>
              <a:rPr lang="en-US" sz="1600" b="1"/>
              <a:t>)</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50800" cap="rnd">
              <a:solidFill>
                <a:schemeClr val="accent1"/>
              </a:solidFill>
              <a:round/>
            </a:ln>
            <a:effectLst/>
          </c:spPr>
          <c:marker>
            <c:symbol val="circle"/>
            <c:size val="5"/>
            <c:spPr>
              <a:solidFill>
                <a:schemeClr val="accent1"/>
              </a:solidFill>
              <a:ln w="76200">
                <a:solidFill>
                  <a:schemeClr val="accent1"/>
                </a:solidFill>
              </a:ln>
              <a:effectLst/>
            </c:spPr>
          </c:marker>
          <c:xVal>
            <c:numRef>
              <c:f>Sheet1!$A$7:$A$17</c:f>
              <c:numCache>
                <c:formatCode>General</c:formatCode>
                <c:ptCount val="11"/>
                <c:pt idx="0">
                  <c:v>0</c:v>
                </c:pt>
                <c:pt idx="1">
                  <c:v>100</c:v>
                </c:pt>
                <c:pt idx="2">
                  <c:v>200</c:v>
                </c:pt>
                <c:pt idx="3">
                  <c:v>300</c:v>
                </c:pt>
                <c:pt idx="4">
                  <c:v>400</c:v>
                </c:pt>
                <c:pt idx="5">
                  <c:v>500</c:v>
                </c:pt>
                <c:pt idx="6">
                  <c:v>600</c:v>
                </c:pt>
                <c:pt idx="7">
                  <c:v>700</c:v>
                </c:pt>
                <c:pt idx="8">
                  <c:v>800</c:v>
                </c:pt>
                <c:pt idx="9">
                  <c:v>900</c:v>
                </c:pt>
                <c:pt idx="10">
                  <c:v>1000</c:v>
                </c:pt>
              </c:numCache>
            </c:numRef>
          </c:xVal>
          <c:yVal>
            <c:numRef>
              <c:f>Sheet1!$C$7:$C$17</c:f>
              <c:numCache>
                <c:formatCode>0.00</c:formatCode>
                <c:ptCount val="11"/>
                <c:pt idx="0">
                  <c:v>32.165014537212976</c:v>
                </c:pt>
                <c:pt idx="1">
                  <c:v>30.599409724536841</c:v>
                </c:pt>
                <c:pt idx="2">
                  <c:v>29.145390600675007</c:v>
                </c:pt>
                <c:pt idx="3">
                  <c:v>27.792599618409387</c:v>
                </c:pt>
                <c:pt idx="4">
                  <c:v>26.531853678983499</c:v>
                </c:pt>
                <c:pt idx="5">
                  <c:v>25.354987876526081</c:v>
                </c:pt>
                <c:pt idx="6">
                  <c:v>24.254722969424975</c:v>
                </c:pt>
                <c:pt idx="7">
                  <c:v>23.224552548662729</c:v>
                </c:pt>
                <c:pt idx="8">
                  <c:v>22.258646627137928</c:v>
                </c:pt>
                <c:pt idx="9">
                  <c:v>21.351768974455418</c:v>
                </c:pt>
                <c:pt idx="10">
                  <c:v>20.49920600228424</c:v>
                </c:pt>
              </c:numCache>
            </c:numRef>
          </c:yVal>
          <c:smooth val="0"/>
          <c:extLst>
            <c:ext xmlns:c16="http://schemas.microsoft.com/office/drawing/2014/chart" uri="{C3380CC4-5D6E-409C-BE32-E72D297353CC}">
              <c16:uniqueId val="{00000000-78D3-494A-9F8E-C99F146DE86C}"/>
            </c:ext>
          </c:extLst>
        </c:ser>
        <c:dLbls>
          <c:showLegendKey val="0"/>
          <c:showVal val="0"/>
          <c:showCatName val="0"/>
          <c:showSerName val="0"/>
          <c:showPercent val="0"/>
          <c:showBubbleSize val="0"/>
        </c:dLbls>
        <c:axId val="303938336"/>
        <c:axId val="303934400"/>
      </c:scatterChart>
      <c:valAx>
        <c:axId val="303938336"/>
        <c:scaling>
          <c:orientation val="minMax"/>
        </c:scaling>
        <c:delete val="0"/>
        <c:axPos val="b"/>
        <c:majorGridlines>
          <c:spPr>
            <a:ln w="9525" cap="flat" cmpd="sng" algn="ctr">
              <a:solidFill>
                <a:schemeClr val="tx1"/>
              </a:solidFill>
              <a:round/>
            </a:ln>
            <a:effectLst/>
          </c:spPr>
        </c:majorGridlines>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a:t>Orbital Altitude (mi)</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03934400"/>
        <c:crosses val="autoZero"/>
        <c:crossBetween val="midCat"/>
      </c:valAx>
      <c:valAx>
        <c:axId val="303934400"/>
        <c:scaling>
          <c:orientation val="minMax"/>
        </c:scaling>
        <c:delete val="0"/>
        <c:axPos val="l"/>
        <c:majorGridlines>
          <c:spPr>
            <a:ln w="9525" cap="flat" cmpd="sng" algn="ctr">
              <a:solidFill>
                <a:schemeClr val="tx1"/>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a:t>Acceleration Due to Gravity (ft/sec</a:t>
                </a:r>
                <a:r>
                  <a:rPr lang="en-US" sz="1400" b="1" baseline="30000"/>
                  <a:t>2</a:t>
                </a:r>
                <a:r>
                  <a:rPr lang="en-US" sz="1400" b="1"/>
                  <a:t>)</a:t>
                </a:r>
              </a:p>
            </c:rich>
          </c:tx>
          <c:layout>
            <c:manualLayout>
              <c:xMode val="edge"/>
              <c:yMode val="edge"/>
              <c:x val="3.7833527118446646E-3"/>
              <c:y val="0.1774895705949199"/>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0393833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C11E7F-A1C6-4717-8E81-B9B611AB45E3}" type="datetimeFigureOut">
              <a:rPr lang="en-US" smtClean="0"/>
              <a:t>1/3/2019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3E0242-1387-471C-A022-CDC437DF3CE7}" type="slidenum">
              <a:rPr lang="en-US" smtClean="0"/>
              <a:t>‹#›</a:t>
            </a:fld>
            <a:endParaRPr lang="en-US"/>
          </a:p>
        </p:txBody>
      </p:sp>
    </p:spTree>
    <p:extLst>
      <p:ext uri="{BB962C8B-B14F-4D97-AF65-F5344CB8AC3E}">
        <p14:creationId xmlns:p14="http://schemas.microsoft.com/office/powerpoint/2010/main" val="498479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7CB10-BB88-47D3-A5AB-41FD203A06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77E2D99-CC45-4FB8-A382-0798D0AFD9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F2BAA64-4499-4197-A0E1-BD181F98980F}"/>
              </a:ext>
            </a:extLst>
          </p:cNvPr>
          <p:cNvSpPr>
            <a:spLocks noGrp="1"/>
          </p:cNvSpPr>
          <p:nvPr>
            <p:ph type="dt" sz="half" idx="10"/>
          </p:nvPr>
        </p:nvSpPr>
        <p:spPr/>
        <p:txBody>
          <a:bodyPr/>
          <a:lstStyle/>
          <a:p>
            <a:fld id="{61EA1226-3B0B-4B64-8893-8FCC1BDF2A93}" type="datetime1">
              <a:rPr lang="en-US" smtClean="0"/>
              <a:t>1/3/2019</a:t>
            </a:fld>
            <a:endParaRPr lang="en-US"/>
          </a:p>
        </p:txBody>
      </p:sp>
      <p:sp>
        <p:nvSpPr>
          <p:cNvPr id="5" name="Footer Placeholder 4">
            <a:extLst>
              <a:ext uri="{FF2B5EF4-FFF2-40B4-BE49-F238E27FC236}">
                <a16:creationId xmlns:a16="http://schemas.microsoft.com/office/drawing/2014/main" id="{77FEE42F-4733-48FD-A90B-084637F9E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94E651-8FF2-43C2-8384-215D45C1CF38}"/>
              </a:ext>
            </a:extLst>
          </p:cNvPr>
          <p:cNvSpPr>
            <a:spLocks noGrp="1"/>
          </p:cNvSpPr>
          <p:nvPr>
            <p:ph type="sldNum" sz="quarter" idx="12"/>
          </p:nvPr>
        </p:nvSpPr>
        <p:spPr/>
        <p:txBody>
          <a:bodyPr/>
          <a:lstStyle/>
          <a:p>
            <a:fld id="{6659D5B6-3253-45CB-9F23-8B577146FC8E}" type="slidenum">
              <a:rPr lang="en-US" smtClean="0"/>
              <a:t>‹#›</a:t>
            </a:fld>
            <a:endParaRPr lang="en-US"/>
          </a:p>
        </p:txBody>
      </p:sp>
    </p:spTree>
    <p:extLst>
      <p:ext uri="{BB962C8B-B14F-4D97-AF65-F5344CB8AC3E}">
        <p14:creationId xmlns:p14="http://schemas.microsoft.com/office/powerpoint/2010/main" val="2846053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9C63B-728E-4A07-9A69-5351D87CD46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DD50C7F-16BE-463B-B042-1879AB3CD0E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283FBA-02D5-4302-82D0-D66A3C1C42F2}"/>
              </a:ext>
            </a:extLst>
          </p:cNvPr>
          <p:cNvSpPr>
            <a:spLocks noGrp="1"/>
          </p:cNvSpPr>
          <p:nvPr>
            <p:ph type="dt" sz="half" idx="10"/>
          </p:nvPr>
        </p:nvSpPr>
        <p:spPr/>
        <p:txBody>
          <a:bodyPr/>
          <a:lstStyle/>
          <a:p>
            <a:fld id="{28ECE86B-2AF9-4868-94A6-C4F90CA51ECA}" type="datetime1">
              <a:rPr lang="en-US" smtClean="0"/>
              <a:t>1/3/2019</a:t>
            </a:fld>
            <a:endParaRPr lang="en-US"/>
          </a:p>
        </p:txBody>
      </p:sp>
      <p:sp>
        <p:nvSpPr>
          <p:cNvPr id="5" name="Footer Placeholder 4">
            <a:extLst>
              <a:ext uri="{FF2B5EF4-FFF2-40B4-BE49-F238E27FC236}">
                <a16:creationId xmlns:a16="http://schemas.microsoft.com/office/drawing/2014/main" id="{F95D1EDB-1552-4230-BB01-985ADB4B8C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C341B2-D5DF-444A-B470-8E66586D9020}"/>
              </a:ext>
            </a:extLst>
          </p:cNvPr>
          <p:cNvSpPr>
            <a:spLocks noGrp="1"/>
          </p:cNvSpPr>
          <p:nvPr>
            <p:ph type="sldNum" sz="quarter" idx="12"/>
          </p:nvPr>
        </p:nvSpPr>
        <p:spPr/>
        <p:txBody>
          <a:bodyPr/>
          <a:lstStyle/>
          <a:p>
            <a:fld id="{6659D5B6-3253-45CB-9F23-8B577146FC8E}" type="slidenum">
              <a:rPr lang="en-US" smtClean="0"/>
              <a:t>‹#›</a:t>
            </a:fld>
            <a:endParaRPr lang="en-US"/>
          </a:p>
        </p:txBody>
      </p:sp>
    </p:spTree>
    <p:extLst>
      <p:ext uri="{BB962C8B-B14F-4D97-AF65-F5344CB8AC3E}">
        <p14:creationId xmlns:p14="http://schemas.microsoft.com/office/powerpoint/2010/main" val="666905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ECB940-922B-42EC-A499-6E7F0F607CC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96F1B5-4423-4F34-B180-22760697F08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DE5EBD-6351-45A8-81BE-5E66389468CE}"/>
              </a:ext>
            </a:extLst>
          </p:cNvPr>
          <p:cNvSpPr>
            <a:spLocks noGrp="1"/>
          </p:cNvSpPr>
          <p:nvPr>
            <p:ph type="dt" sz="half" idx="10"/>
          </p:nvPr>
        </p:nvSpPr>
        <p:spPr/>
        <p:txBody>
          <a:bodyPr/>
          <a:lstStyle/>
          <a:p>
            <a:fld id="{69685C23-257B-44F0-9CB1-7BB4EBD1E22D}" type="datetime1">
              <a:rPr lang="en-US" smtClean="0"/>
              <a:t>1/3/2019</a:t>
            </a:fld>
            <a:endParaRPr lang="en-US"/>
          </a:p>
        </p:txBody>
      </p:sp>
      <p:sp>
        <p:nvSpPr>
          <p:cNvPr id="5" name="Footer Placeholder 4">
            <a:extLst>
              <a:ext uri="{FF2B5EF4-FFF2-40B4-BE49-F238E27FC236}">
                <a16:creationId xmlns:a16="http://schemas.microsoft.com/office/drawing/2014/main" id="{921054D5-B7CC-4BAB-9345-B4D68E8D79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F635F6-3A9C-4413-A3E5-E738E1EF675B}"/>
              </a:ext>
            </a:extLst>
          </p:cNvPr>
          <p:cNvSpPr>
            <a:spLocks noGrp="1"/>
          </p:cNvSpPr>
          <p:nvPr>
            <p:ph type="sldNum" sz="quarter" idx="12"/>
          </p:nvPr>
        </p:nvSpPr>
        <p:spPr/>
        <p:txBody>
          <a:bodyPr/>
          <a:lstStyle/>
          <a:p>
            <a:fld id="{6659D5B6-3253-45CB-9F23-8B577146FC8E}" type="slidenum">
              <a:rPr lang="en-US" smtClean="0"/>
              <a:t>‹#›</a:t>
            </a:fld>
            <a:endParaRPr lang="en-US"/>
          </a:p>
        </p:txBody>
      </p:sp>
    </p:spTree>
    <p:extLst>
      <p:ext uri="{BB962C8B-B14F-4D97-AF65-F5344CB8AC3E}">
        <p14:creationId xmlns:p14="http://schemas.microsoft.com/office/powerpoint/2010/main" val="1846149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BA0C9-5845-4B57-995C-8E42A9891B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AD0AFC-0AEA-4F44-96A0-FBE58144F06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4C1112-9128-406C-ADEB-71D24C2ECF08}"/>
              </a:ext>
            </a:extLst>
          </p:cNvPr>
          <p:cNvSpPr>
            <a:spLocks noGrp="1"/>
          </p:cNvSpPr>
          <p:nvPr>
            <p:ph type="dt" sz="half" idx="10"/>
          </p:nvPr>
        </p:nvSpPr>
        <p:spPr/>
        <p:txBody>
          <a:bodyPr/>
          <a:lstStyle/>
          <a:p>
            <a:fld id="{E12836F5-ED4F-4715-B099-719E04BFFB3B}" type="datetime1">
              <a:rPr lang="en-US" smtClean="0"/>
              <a:t>1/3/2019</a:t>
            </a:fld>
            <a:endParaRPr lang="en-US"/>
          </a:p>
        </p:txBody>
      </p:sp>
      <p:sp>
        <p:nvSpPr>
          <p:cNvPr id="5" name="Footer Placeholder 4">
            <a:extLst>
              <a:ext uri="{FF2B5EF4-FFF2-40B4-BE49-F238E27FC236}">
                <a16:creationId xmlns:a16="http://schemas.microsoft.com/office/drawing/2014/main" id="{937C6A3D-CC06-4F14-A836-7B793F474E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1D4104-E4C2-4D7F-9B2F-A0678AB10D04}"/>
              </a:ext>
            </a:extLst>
          </p:cNvPr>
          <p:cNvSpPr>
            <a:spLocks noGrp="1"/>
          </p:cNvSpPr>
          <p:nvPr>
            <p:ph type="sldNum" sz="quarter" idx="12"/>
          </p:nvPr>
        </p:nvSpPr>
        <p:spPr/>
        <p:txBody>
          <a:bodyPr/>
          <a:lstStyle/>
          <a:p>
            <a:fld id="{6659D5B6-3253-45CB-9F23-8B577146FC8E}" type="slidenum">
              <a:rPr lang="en-US" smtClean="0"/>
              <a:t>‹#›</a:t>
            </a:fld>
            <a:endParaRPr lang="en-US"/>
          </a:p>
        </p:txBody>
      </p:sp>
    </p:spTree>
    <p:extLst>
      <p:ext uri="{BB962C8B-B14F-4D97-AF65-F5344CB8AC3E}">
        <p14:creationId xmlns:p14="http://schemas.microsoft.com/office/powerpoint/2010/main" val="85135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D2604-1D35-4FDD-BE88-18DD0A6E22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BA773B-83CF-4325-83B4-37D518C7CF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3DDA209-4979-4208-A832-6EE2DBA84C22}"/>
              </a:ext>
            </a:extLst>
          </p:cNvPr>
          <p:cNvSpPr>
            <a:spLocks noGrp="1"/>
          </p:cNvSpPr>
          <p:nvPr>
            <p:ph type="dt" sz="half" idx="10"/>
          </p:nvPr>
        </p:nvSpPr>
        <p:spPr/>
        <p:txBody>
          <a:bodyPr/>
          <a:lstStyle/>
          <a:p>
            <a:fld id="{33A3DCB1-96A2-4E73-B8E6-CE2803A1F01C}" type="datetime1">
              <a:rPr lang="en-US" smtClean="0"/>
              <a:t>1/3/2019</a:t>
            </a:fld>
            <a:endParaRPr lang="en-US"/>
          </a:p>
        </p:txBody>
      </p:sp>
      <p:sp>
        <p:nvSpPr>
          <p:cNvPr id="5" name="Footer Placeholder 4">
            <a:extLst>
              <a:ext uri="{FF2B5EF4-FFF2-40B4-BE49-F238E27FC236}">
                <a16:creationId xmlns:a16="http://schemas.microsoft.com/office/drawing/2014/main" id="{9FC00242-8140-4A79-8E33-4CAE22195A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E1A0BA-AA00-4112-95D2-E2E6EF7E2A64}"/>
              </a:ext>
            </a:extLst>
          </p:cNvPr>
          <p:cNvSpPr>
            <a:spLocks noGrp="1"/>
          </p:cNvSpPr>
          <p:nvPr>
            <p:ph type="sldNum" sz="quarter" idx="12"/>
          </p:nvPr>
        </p:nvSpPr>
        <p:spPr/>
        <p:txBody>
          <a:bodyPr/>
          <a:lstStyle/>
          <a:p>
            <a:fld id="{6659D5B6-3253-45CB-9F23-8B577146FC8E}" type="slidenum">
              <a:rPr lang="en-US" smtClean="0"/>
              <a:t>‹#›</a:t>
            </a:fld>
            <a:endParaRPr lang="en-US"/>
          </a:p>
        </p:txBody>
      </p:sp>
    </p:spTree>
    <p:extLst>
      <p:ext uri="{BB962C8B-B14F-4D97-AF65-F5344CB8AC3E}">
        <p14:creationId xmlns:p14="http://schemas.microsoft.com/office/powerpoint/2010/main" val="3727971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D361F-3D02-4C2E-995B-7848C57AD2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E54FF6-C573-4B25-9FA1-C40BAA975BA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91C419-1C47-43CF-858F-909B091137F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5BDEF8-C5FC-4E67-B8AB-23DC02CEBC45}"/>
              </a:ext>
            </a:extLst>
          </p:cNvPr>
          <p:cNvSpPr>
            <a:spLocks noGrp="1"/>
          </p:cNvSpPr>
          <p:nvPr>
            <p:ph type="dt" sz="half" idx="10"/>
          </p:nvPr>
        </p:nvSpPr>
        <p:spPr/>
        <p:txBody>
          <a:bodyPr/>
          <a:lstStyle/>
          <a:p>
            <a:fld id="{06E0BFB8-1A85-4207-BB2C-29EA634A7A03}" type="datetime1">
              <a:rPr lang="en-US" smtClean="0"/>
              <a:t>1/3/2019</a:t>
            </a:fld>
            <a:endParaRPr lang="en-US"/>
          </a:p>
        </p:txBody>
      </p:sp>
      <p:sp>
        <p:nvSpPr>
          <p:cNvPr id="6" name="Footer Placeholder 5">
            <a:extLst>
              <a:ext uri="{FF2B5EF4-FFF2-40B4-BE49-F238E27FC236}">
                <a16:creationId xmlns:a16="http://schemas.microsoft.com/office/drawing/2014/main" id="{09FF5255-441A-4851-B3C7-72B4E5C051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3C5BA0-2BD9-4DC9-8F75-3EC14EAFA00C}"/>
              </a:ext>
            </a:extLst>
          </p:cNvPr>
          <p:cNvSpPr>
            <a:spLocks noGrp="1"/>
          </p:cNvSpPr>
          <p:nvPr>
            <p:ph type="sldNum" sz="quarter" idx="12"/>
          </p:nvPr>
        </p:nvSpPr>
        <p:spPr/>
        <p:txBody>
          <a:bodyPr/>
          <a:lstStyle/>
          <a:p>
            <a:fld id="{6659D5B6-3253-45CB-9F23-8B577146FC8E}" type="slidenum">
              <a:rPr lang="en-US" smtClean="0"/>
              <a:t>‹#›</a:t>
            </a:fld>
            <a:endParaRPr lang="en-US"/>
          </a:p>
        </p:txBody>
      </p:sp>
    </p:spTree>
    <p:extLst>
      <p:ext uri="{BB962C8B-B14F-4D97-AF65-F5344CB8AC3E}">
        <p14:creationId xmlns:p14="http://schemas.microsoft.com/office/powerpoint/2010/main" val="2276628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19314-B717-4A04-A870-513ED40E7EE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AF2FF1-B29B-4CD6-8C0C-1A5260578D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F43E4AC-E974-4362-BDCF-B5864B89BD2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D735CC-2412-4215-BD53-499A0A0759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5C9948C-480A-49AB-8BE6-8BF3E3D2275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157ED0-1F18-4D98-814D-8BCA9AE633A2}"/>
              </a:ext>
            </a:extLst>
          </p:cNvPr>
          <p:cNvSpPr>
            <a:spLocks noGrp="1"/>
          </p:cNvSpPr>
          <p:nvPr>
            <p:ph type="dt" sz="half" idx="10"/>
          </p:nvPr>
        </p:nvSpPr>
        <p:spPr/>
        <p:txBody>
          <a:bodyPr/>
          <a:lstStyle/>
          <a:p>
            <a:fld id="{AE93FAAD-1496-49DE-BBC7-E64730E7D671}" type="datetime1">
              <a:rPr lang="en-US" smtClean="0"/>
              <a:t>1/3/2019</a:t>
            </a:fld>
            <a:endParaRPr lang="en-US"/>
          </a:p>
        </p:txBody>
      </p:sp>
      <p:sp>
        <p:nvSpPr>
          <p:cNvPr id="8" name="Footer Placeholder 7">
            <a:extLst>
              <a:ext uri="{FF2B5EF4-FFF2-40B4-BE49-F238E27FC236}">
                <a16:creationId xmlns:a16="http://schemas.microsoft.com/office/drawing/2014/main" id="{23C4DA41-F872-4DCA-B150-16B1F848D8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E162BF-CD1C-4E44-8317-6B631F40EC0E}"/>
              </a:ext>
            </a:extLst>
          </p:cNvPr>
          <p:cNvSpPr>
            <a:spLocks noGrp="1"/>
          </p:cNvSpPr>
          <p:nvPr>
            <p:ph type="sldNum" sz="quarter" idx="12"/>
          </p:nvPr>
        </p:nvSpPr>
        <p:spPr/>
        <p:txBody>
          <a:bodyPr/>
          <a:lstStyle/>
          <a:p>
            <a:fld id="{6659D5B6-3253-45CB-9F23-8B577146FC8E}" type="slidenum">
              <a:rPr lang="en-US" smtClean="0"/>
              <a:t>‹#›</a:t>
            </a:fld>
            <a:endParaRPr lang="en-US"/>
          </a:p>
        </p:txBody>
      </p:sp>
    </p:spTree>
    <p:extLst>
      <p:ext uri="{BB962C8B-B14F-4D97-AF65-F5344CB8AC3E}">
        <p14:creationId xmlns:p14="http://schemas.microsoft.com/office/powerpoint/2010/main" val="1111573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9ED56-E3DC-49EC-BE04-C527FF7A99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D2781C2-81BA-48ED-B05F-45567C71DF21}"/>
              </a:ext>
            </a:extLst>
          </p:cNvPr>
          <p:cNvSpPr>
            <a:spLocks noGrp="1"/>
          </p:cNvSpPr>
          <p:nvPr>
            <p:ph type="dt" sz="half" idx="10"/>
          </p:nvPr>
        </p:nvSpPr>
        <p:spPr/>
        <p:txBody>
          <a:bodyPr/>
          <a:lstStyle/>
          <a:p>
            <a:fld id="{2C1B8905-F946-4852-819C-C1E233BFFCF0}" type="datetime1">
              <a:rPr lang="en-US" smtClean="0"/>
              <a:t>1/3/2019</a:t>
            </a:fld>
            <a:endParaRPr lang="en-US"/>
          </a:p>
        </p:txBody>
      </p:sp>
      <p:sp>
        <p:nvSpPr>
          <p:cNvPr id="4" name="Footer Placeholder 3">
            <a:extLst>
              <a:ext uri="{FF2B5EF4-FFF2-40B4-BE49-F238E27FC236}">
                <a16:creationId xmlns:a16="http://schemas.microsoft.com/office/drawing/2014/main" id="{3C1B6F4F-0214-49C2-8C4D-D4D73773BC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A25A68-B729-48EF-A599-71CD7418AD76}"/>
              </a:ext>
            </a:extLst>
          </p:cNvPr>
          <p:cNvSpPr>
            <a:spLocks noGrp="1"/>
          </p:cNvSpPr>
          <p:nvPr>
            <p:ph type="sldNum" sz="quarter" idx="12"/>
          </p:nvPr>
        </p:nvSpPr>
        <p:spPr/>
        <p:txBody>
          <a:bodyPr/>
          <a:lstStyle/>
          <a:p>
            <a:fld id="{6659D5B6-3253-45CB-9F23-8B577146FC8E}" type="slidenum">
              <a:rPr lang="en-US" smtClean="0"/>
              <a:t>‹#›</a:t>
            </a:fld>
            <a:endParaRPr lang="en-US"/>
          </a:p>
        </p:txBody>
      </p:sp>
    </p:spTree>
    <p:extLst>
      <p:ext uri="{BB962C8B-B14F-4D97-AF65-F5344CB8AC3E}">
        <p14:creationId xmlns:p14="http://schemas.microsoft.com/office/powerpoint/2010/main" val="3745778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C9E829-A67D-4A8E-83D9-8BB2B6AE7194}"/>
              </a:ext>
            </a:extLst>
          </p:cNvPr>
          <p:cNvSpPr>
            <a:spLocks noGrp="1"/>
          </p:cNvSpPr>
          <p:nvPr>
            <p:ph type="dt" sz="half" idx="10"/>
          </p:nvPr>
        </p:nvSpPr>
        <p:spPr/>
        <p:txBody>
          <a:bodyPr/>
          <a:lstStyle/>
          <a:p>
            <a:fld id="{AE4EC870-0E25-40F5-9619-E9E1065DFE26}" type="datetime1">
              <a:rPr lang="en-US" smtClean="0"/>
              <a:t>1/3/2019</a:t>
            </a:fld>
            <a:endParaRPr lang="en-US"/>
          </a:p>
        </p:txBody>
      </p:sp>
      <p:sp>
        <p:nvSpPr>
          <p:cNvPr id="3" name="Footer Placeholder 2">
            <a:extLst>
              <a:ext uri="{FF2B5EF4-FFF2-40B4-BE49-F238E27FC236}">
                <a16:creationId xmlns:a16="http://schemas.microsoft.com/office/drawing/2014/main" id="{DDA8D6B9-4B5A-4E7B-BEC9-528ACCC343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181D9F4-A4F8-461C-8C9C-E8E9F9511B66}"/>
              </a:ext>
            </a:extLst>
          </p:cNvPr>
          <p:cNvSpPr>
            <a:spLocks noGrp="1"/>
          </p:cNvSpPr>
          <p:nvPr>
            <p:ph type="sldNum" sz="quarter" idx="12"/>
          </p:nvPr>
        </p:nvSpPr>
        <p:spPr/>
        <p:txBody>
          <a:bodyPr/>
          <a:lstStyle/>
          <a:p>
            <a:fld id="{6659D5B6-3253-45CB-9F23-8B577146FC8E}" type="slidenum">
              <a:rPr lang="en-US" smtClean="0"/>
              <a:t>‹#›</a:t>
            </a:fld>
            <a:endParaRPr lang="en-US"/>
          </a:p>
        </p:txBody>
      </p:sp>
    </p:spTree>
    <p:extLst>
      <p:ext uri="{BB962C8B-B14F-4D97-AF65-F5344CB8AC3E}">
        <p14:creationId xmlns:p14="http://schemas.microsoft.com/office/powerpoint/2010/main" val="28790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09D4E-E251-4A0E-9BB6-0A81BF4A33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39B29EE-1F42-4FB2-8060-4AC4F793D2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402FEB6-BA01-4279-A881-0D20E69742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84598E4-9DB1-4DB2-99A8-5F937C47774C}"/>
              </a:ext>
            </a:extLst>
          </p:cNvPr>
          <p:cNvSpPr>
            <a:spLocks noGrp="1"/>
          </p:cNvSpPr>
          <p:nvPr>
            <p:ph type="dt" sz="half" idx="10"/>
          </p:nvPr>
        </p:nvSpPr>
        <p:spPr/>
        <p:txBody>
          <a:bodyPr/>
          <a:lstStyle/>
          <a:p>
            <a:fld id="{9D0E40C7-AA40-4B23-AFAE-9686339C07A4}" type="datetime1">
              <a:rPr lang="en-US" smtClean="0"/>
              <a:t>1/3/2019</a:t>
            </a:fld>
            <a:endParaRPr lang="en-US"/>
          </a:p>
        </p:txBody>
      </p:sp>
      <p:sp>
        <p:nvSpPr>
          <p:cNvPr id="6" name="Footer Placeholder 5">
            <a:extLst>
              <a:ext uri="{FF2B5EF4-FFF2-40B4-BE49-F238E27FC236}">
                <a16:creationId xmlns:a16="http://schemas.microsoft.com/office/drawing/2014/main" id="{4C5423F9-32A9-4220-8B2D-3D5ABF057C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5CD3C5-9944-48CE-BE1E-A079F639F329}"/>
              </a:ext>
            </a:extLst>
          </p:cNvPr>
          <p:cNvSpPr>
            <a:spLocks noGrp="1"/>
          </p:cNvSpPr>
          <p:nvPr>
            <p:ph type="sldNum" sz="quarter" idx="12"/>
          </p:nvPr>
        </p:nvSpPr>
        <p:spPr/>
        <p:txBody>
          <a:bodyPr/>
          <a:lstStyle/>
          <a:p>
            <a:fld id="{6659D5B6-3253-45CB-9F23-8B577146FC8E}" type="slidenum">
              <a:rPr lang="en-US" smtClean="0"/>
              <a:t>‹#›</a:t>
            </a:fld>
            <a:endParaRPr lang="en-US"/>
          </a:p>
        </p:txBody>
      </p:sp>
    </p:spTree>
    <p:extLst>
      <p:ext uri="{BB962C8B-B14F-4D97-AF65-F5344CB8AC3E}">
        <p14:creationId xmlns:p14="http://schemas.microsoft.com/office/powerpoint/2010/main" val="2453683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29388-40B1-4E6F-84C9-7AA13B6CB4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AD43A78-67C7-4163-BCB1-B91374A39C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DD534C-90C8-4BB3-94EF-AF567CB1AC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E11F388-9E3C-4F98-B817-BE5B87E9E22C}"/>
              </a:ext>
            </a:extLst>
          </p:cNvPr>
          <p:cNvSpPr>
            <a:spLocks noGrp="1"/>
          </p:cNvSpPr>
          <p:nvPr>
            <p:ph type="dt" sz="half" idx="10"/>
          </p:nvPr>
        </p:nvSpPr>
        <p:spPr/>
        <p:txBody>
          <a:bodyPr/>
          <a:lstStyle/>
          <a:p>
            <a:fld id="{F353FB0C-0F2D-4D97-A0C4-3E933D8A2EA4}" type="datetime1">
              <a:rPr lang="en-US" smtClean="0"/>
              <a:t>1/3/2019</a:t>
            </a:fld>
            <a:endParaRPr lang="en-US"/>
          </a:p>
        </p:txBody>
      </p:sp>
      <p:sp>
        <p:nvSpPr>
          <p:cNvPr id="6" name="Footer Placeholder 5">
            <a:extLst>
              <a:ext uri="{FF2B5EF4-FFF2-40B4-BE49-F238E27FC236}">
                <a16:creationId xmlns:a16="http://schemas.microsoft.com/office/drawing/2014/main" id="{49CEAEFC-B99B-4167-A3B4-5CEAE10EE8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96066F-1587-41D4-AF3D-D47000BCD7F5}"/>
              </a:ext>
            </a:extLst>
          </p:cNvPr>
          <p:cNvSpPr>
            <a:spLocks noGrp="1"/>
          </p:cNvSpPr>
          <p:nvPr>
            <p:ph type="sldNum" sz="quarter" idx="12"/>
          </p:nvPr>
        </p:nvSpPr>
        <p:spPr/>
        <p:txBody>
          <a:bodyPr/>
          <a:lstStyle/>
          <a:p>
            <a:fld id="{6659D5B6-3253-45CB-9F23-8B577146FC8E}" type="slidenum">
              <a:rPr lang="en-US" smtClean="0"/>
              <a:t>‹#›</a:t>
            </a:fld>
            <a:endParaRPr lang="en-US"/>
          </a:p>
        </p:txBody>
      </p:sp>
    </p:spTree>
    <p:extLst>
      <p:ext uri="{BB962C8B-B14F-4D97-AF65-F5344CB8AC3E}">
        <p14:creationId xmlns:p14="http://schemas.microsoft.com/office/powerpoint/2010/main" val="1202357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5A1656-E6EA-4092-89D2-41D39B8CCC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609D4A-FFA1-45DB-8490-2A95FEF687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A62E55-916D-4BC7-B853-C1FCFA9867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9EDA0F-4CDF-49D7-B23E-EB057C4124F1}" type="datetime1">
              <a:rPr lang="en-US" smtClean="0"/>
              <a:t>1/3/2019</a:t>
            </a:fld>
            <a:endParaRPr lang="en-US"/>
          </a:p>
        </p:txBody>
      </p:sp>
      <p:sp>
        <p:nvSpPr>
          <p:cNvPr id="5" name="Footer Placeholder 4">
            <a:extLst>
              <a:ext uri="{FF2B5EF4-FFF2-40B4-BE49-F238E27FC236}">
                <a16:creationId xmlns:a16="http://schemas.microsoft.com/office/drawing/2014/main" id="{8DB44831-A144-4526-BE59-B20550B260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3D4BAD-96FD-421E-9F8D-62E7DD0998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59D5B6-3253-45CB-9F23-8B577146FC8E}" type="slidenum">
              <a:rPr lang="en-US" smtClean="0"/>
              <a:t>‹#›</a:t>
            </a:fld>
            <a:endParaRPr lang="en-US"/>
          </a:p>
        </p:txBody>
      </p:sp>
    </p:spTree>
    <p:extLst>
      <p:ext uri="{BB962C8B-B14F-4D97-AF65-F5344CB8AC3E}">
        <p14:creationId xmlns:p14="http://schemas.microsoft.com/office/powerpoint/2010/main" val="2989640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78166" y="1587461"/>
            <a:ext cx="5914408" cy="2154436"/>
          </a:xfrm>
          <a:prstGeom prst="rect">
            <a:avLst/>
          </a:prstGeom>
          <a:noFill/>
        </p:spPr>
        <p:txBody>
          <a:bodyPr wrap="square" rtlCol="0">
            <a:spAutoFit/>
          </a:bodyPr>
          <a:lstStyle/>
          <a:p>
            <a:pPr algn="ctr"/>
            <a:r>
              <a:rPr lang="en-US" sz="5400" dirty="0"/>
              <a:t>Orbits</a:t>
            </a:r>
            <a:endParaRPr lang="en-US" sz="4000" dirty="0">
              <a:solidFill>
                <a:srgbClr val="0070C0"/>
              </a:solidFill>
            </a:endParaRPr>
          </a:p>
          <a:p>
            <a:pPr algn="ctr"/>
            <a:r>
              <a:rPr lang="en-US" sz="4000" dirty="0">
                <a:solidFill>
                  <a:srgbClr val="0070C0"/>
                </a:solidFill>
              </a:rPr>
              <a:t>Geometric and Centripetal Force Perspectives</a:t>
            </a:r>
          </a:p>
        </p:txBody>
      </p:sp>
      <p:sp>
        <p:nvSpPr>
          <p:cNvPr id="6" name="TextBox 5">
            <a:extLst>
              <a:ext uri="{FF2B5EF4-FFF2-40B4-BE49-F238E27FC236}">
                <a16:creationId xmlns:a16="http://schemas.microsoft.com/office/drawing/2014/main" id="{CB1B05EE-7D54-4B45-9033-CADBB9C30BAD}"/>
              </a:ext>
            </a:extLst>
          </p:cNvPr>
          <p:cNvSpPr txBox="1"/>
          <p:nvPr/>
        </p:nvSpPr>
        <p:spPr>
          <a:xfrm>
            <a:off x="2079751" y="4411177"/>
            <a:ext cx="3311237" cy="954107"/>
          </a:xfrm>
          <a:prstGeom prst="rect">
            <a:avLst/>
          </a:prstGeom>
          <a:noFill/>
        </p:spPr>
        <p:txBody>
          <a:bodyPr wrap="square" rtlCol="0">
            <a:spAutoFit/>
          </a:bodyPr>
          <a:lstStyle/>
          <a:p>
            <a:pPr algn="ctr"/>
            <a:r>
              <a:rPr lang="en-US" sz="2800" b="1" dirty="0" err="1"/>
              <a:t>LabRat</a:t>
            </a:r>
            <a:r>
              <a:rPr lang="en-US" sz="2800" b="1" dirty="0"/>
              <a:t> Scientific</a:t>
            </a:r>
          </a:p>
          <a:p>
            <a:pPr algn="ctr"/>
            <a:r>
              <a:rPr lang="en-US" sz="2800" b="1" dirty="0"/>
              <a:t>© 2018</a:t>
            </a:r>
          </a:p>
        </p:txBody>
      </p:sp>
      <p:sp>
        <p:nvSpPr>
          <p:cNvPr id="2" name="Slide Number Placeholder 1">
            <a:extLst>
              <a:ext uri="{FF2B5EF4-FFF2-40B4-BE49-F238E27FC236}">
                <a16:creationId xmlns:a16="http://schemas.microsoft.com/office/drawing/2014/main" id="{B233CF92-8ABA-4E20-9C39-1C4A0F0D5BDD}"/>
              </a:ext>
            </a:extLst>
          </p:cNvPr>
          <p:cNvSpPr>
            <a:spLocks noGrp="1"/>
          </p:cNvSpPr>
          <p:nvPr>
            <p:ph type="sldNum" sz="quarter" idx="12"/>
          </p:nvPr>
        </p:nvSpPr>
        <p:spPr/>
        <p:txBody>
          <a:bodyPr/>
          <a:lstStyle/>
          <a:p>
            <a:fld id="{FC979110-9A6D-4025-8DF7-F19C46686E32}" type="slidenum">
              <a:rPr lang="en-US" smtClean="0"/>
              <a:t>1</a:t>
            </a:fld>
            <a:endParaRPr lang="en-US"/>
          </a:p>
        </p:txBody>
      </p:sp>
      <p:pic>
        <p:nvPicPr>
          <p:cNvPr id="4" name="Picture 3">
            <a:extLst>
              <a:ext uri="{FF2B5EF4-FFF2-40B4-BE49-F238E27FC236}">
                <a16:creationId xmlns:a16="http://schemas.microsoft.com/office/drawing/2014/main" id="{A40D5BD9-8B04-4263-95DE-23365FE02B4C}"/>
              </a:ext>
            </a:extLst>
          </p:cNvPr>
          <p:cNvPicPr>
            <a:picLocks noChangeAspect="1"/>
          </p:cNvPicPr>
          <p:nvPr/>
        </p:nvPicPr>
        <p:blipFill>
          <a:blip r:embed="rId2"/>
          <a:stretch>
            <a:fillRect/>
          </a:stretch>
        </p:blipFill>
        <p:spPr>
          <a:xfrm>
            <a:off x="7258726" y="1926842"/>
            <a:ext cx="3834716" cy="3438442"/>
          </a:xfrm>
          <a:prstGeom prst="rect">
            <a:avLst/>
          </a:prstGeom>
        </p:spPr>
      </p:pic>
    </p:spTree>
    <p:extLst>
      <p:ext uri="{BB962C8B-B14F-4D97-AF65-F5344CB8AC3E}">
        <p14:creationId xmlns:p14="http://schemas.microsoft.com/office/powerpoint/2010/main" val="1280261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4D7415B-FADD-4C24-985D-B16A82B7C622}"/>
              </a:ext>
            </a:extLst>
          </p:cNvPr>
          <p:cNvGrpSpPr/>
          <p:nvPr/>
        </p:nvGrpSpPr>
        <p:grpSpPr>
          <a:xfrm>
            <a:off x="886263" y="1253148"/>
            <a:ext cx="5903495" cy="753979"/>
            <a:chOff x="3144251" y="2310063"/>
            <a:chExt cx="5903495" cy="753979"/>
          </a:xfrm>
        </p:grpSpPr>
        <p:sp>
          <p:nvSpPr>
            <p:cNvPr id="3" name="TextBox 2">
              <a:extLst>
                <a:ext uri="{FF2B5EF4-FFF2-40B4-BE49-F238E27FC236}">
                  <a16:creationId xmlns:a16="http://schemas.microsoft.com/office/drawing/2014/main" id="{2CB40A36-4476-4056-906C-59FD20453C3E}"/>
                </a:ext>
              </a:extLst>
            </p:cNvPr>
            <p:cNvSpPr txBox="1"/>
            <p:nvPr/>
          </p:nvSpPr>
          <p:spPr>
            <a:xfrm>
              <a:off x="3144251" y="2468141"/>
              <a:ext cx="5903495" cy="461665"/>
            </a:xfrm>
            <a:prstGeom prst="rect">
              <a:avLst/>
            </a:prstGeom>
            <a:noFill/>
          </p:spPr>
          <p:txBody>
            <a:bodyPr wrap="square" rtlCol="0">
              <a:spAutoFit/>
            </a:bodyPr>
            <a:lstStyle/>
            <a:p>
              <a:r>
                <a:rPr lang="en-US" sz="2400" b="1" dirty="0">
                  <a:cs typeface="Times New Roman"/>
                </a:rPr>
                <a:t>Time   =            2  x  Distance  /  Acceleration</a:t>
              </a:r>
              <a:endParaRPr lang="en-US" sz="2400" b="1" dirty="0"/>
            </a:p>
          </p:txBody>
        </p:sp>
        <p:grpSp>
          <p:nvGrpSpPr>
            <p:cNvPr id="4" name="Group 3">
              <a:extLst>
                <a:ext uri="{FF2B5EF4-FFF2-40B4-BE49-F238E27FC236}">
                  <a16:creationId xmlns:a16="http://schemas.microsoft.com/office/drawing/2014/main" id="{5DAF29A4-8197-4E64-B8B5-F48B91B739F6}"/>
                </a:ext>
              </a:extLst>
            </p:cNvPr>
            <p:cNvGrpSpPr/>
            <p:nvPr/>
          </p:nvGrpSpPr>
          <p:grpSpPr>
            <a:xfrm>
              <a:off x="4443663" y="2310063"/>
              <a:ext cx="4459705" cy="753979"/>
              <a:chOff x="4443663" y="2310063"/>
              <a:chExt cx="4459705" cy="753979"/>
            </a:xfrm>
          </p:grpSpPr>
          <p:cxnSp>
            <p:nvCxnSpPr>
              <p:cNvPr id="5" name="Straight Connector 4">
                <a:extLst>
                  <a:ext uri="{FF2B5EF4-FFF2-40B4-BE49-F238E27FC236}">
                    <a16:creationId xmlns:a16="http://schemas.microsoft.com/office/drawing/2014/main" id="{6794578B-403D-4E4F-9A54-5DC7C8A72403}"/>
                  </a:ext>
                </a:extLst>
              </p:cNvPr>
              <p:cNvCxnSpPr/>
              <p:nvPr/>
            </p:nvCxnSpPr>
            <p:spPr>
              <a:xfrm>
                <a:off x="4443663" y="2698973"/>
                <a:ext cx="144379" cy="3490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484030F-B724-4E46-ADFA-3835199E26B7}"/>
                  </a:ext>
                </a:extLst>
              </p:cNvPr>
              <p:cNvCxnSpPr/>
              <p:nvPr/>
            </p:nvCxnSpPr>
            <p:spPr>
              <a:xfrm flipV="1">
                <a:off x="4588042" y="2310063"/>
                <a:ext cx="128337" cy="75397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D0A24C0-C36A-41EF-AEF7-A2CD49BCDBB6}"/>
                  </a:ext>
                </a:extLst>
              </p:cNvPr>
              <p:cNvCxnSpPr>
                <a:cxnSpLocks/>
              </p:cNvCxnSpPr>
              <p:nvPr/>
            </p:nvCxnSpPr>
            <p:spPr>
              <a:xfrm>
                <a:off x="4716379" y="2326105"/>
                <a:ext cx="418698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8" name="TextBox 7">
            <a:extLst>
              <a:ext uri="{FF2B5EF4-FFF2-40B4-BE49-F238E27FC236}">
                <a16:creationId xmlns:a16="http://schemas.microsoft.com/office/drawing/2014/main" id="{DF472209-F336-46D0-ACCB-AA9128B29995}"/>
              </a:ext>
            </a:extLst>
          </p:cNvPr>
          <p:cNvSpPr txBox="1"/>
          <p:nvPr/>
        </p:nvSpPr>
        <p:spPr>
          <a:xfrm>
            <a:off x="3530641" y="183786"/>
            <a:ext cx="5130717" cy="584775"/>
          </a:xfrm>
          <a:prstGeom prst="rect">
            <a:avLst/>
          </a:prstGeom>
          <a:noFill/>
        </p:spPr>
        <p:txBody>
          <a:bodyPr wrap="square" rtlCol="0">
            <a:spAutoFit/>
          </a:bodyPr>
          <a:lstStyle/>
          <a:p>
            <a:pPr algn="ctr"/>
            <a:r>
              <a:rPr lang="en-US" sz="3200" dirty="0">
                <a:solidFill>
                  <a:srgbClr val="FF0000"/>
                </a:solidFill>
              </a:rPr>
              <a:t>Fall Time for the Satellite</a:t>
            </a:r>
          </a:p>
        </p:txBody>
      </p:sp>
      <p:grpSp>
        <p:nvGrpSpPr>
          <p:cNvPr id="19" name="Group 18">
            <a:extLst>
              <a:ext uri="{FF2B5EF4-FFF2-40B4-BE49-F238E27FC236}">
                <a16:creationId xmlns:a16="http://schemas.microsoft.com/office/drawing/2014/main" id="{A42632B1-1B5B-4764-8F33-A348D622CC5E}"/>
              </a:ext>
            </a:extLst>
          </p:cNvPr>
          <p:cNvGrpSpPr/>
          <p:nvPr/>
        </p:nvGrpSpPr>
        <p:grpSpPr>
          <a:xfrm>
            <a:off x="886263" y="5079835"/>
            <a:ext cx="9150915" cy="753979"/>
            <a:chOff x="1287313" y="4882957"/>
            <a:chExt cx="9150915" cy="753979"/>
          </a:xfrm>
        </p:grpSpPr>
        <p:sp>
          <p:nvSpPr>
            <p:cNvPr id="12" name="TextBox 11">
              <a:extLst>
                <a:ext uri="{FF2B5EF4-FFF2-40B4-BE49-F238E27FC236}">
                  <a16:creationId xmlns:a16="http://schemas.microsoft.com/office/drawing/2014/main" id="{9FD0F40A-0EC3-4296-87CA-EDF15586B9B6}"/>
                </a:ext>
              </a:extLst>
            </p:cNvPr>
            <p:cNvSpPr txBox="1"/>
            <p:nvPr/>
          </p:nvSpPr>
          <p:spPr>
            <a:xfrm>
              <a:off x="1287313" y="5093507"/>
              <a:ext cx="9150915" cy="461665"/>
            </a:xfrm>
            <a:prstGeom prst="rect">
              <a:avLst/>
            </a:prstGeom>
            <a:noFill/>
          </p:spPr>
          <p:txBody>
            <a:bodyPr wrap="square" rtlCol="0">
              <a:spAutoFit/>
            </a:bodyPr>
            <a:lstStyle/>
            <a:p>
              <a:r>
                <a:rPr lang="en-US" sz="2400" b="1" dirty="0">
                  <a:cs typeface="Times New Roman"/>
                </a:rPr>
                <a:t>Time</a:t>
              </a:r>
              <a:r>
                <a:rPr lang="en-US" sz="2400" dirty="0">
                  <a:cs typeface="Times New Roman"/>
                </a:rPr>
                <a:t>   =            2  x  1,216,000 ft   /  30.7  ft/sec</a:t>
              </a:r>
              <a:r>
                <a:rPr lang="en-US" sz="2400" baseline="30000" dirty="0">
                  <a:cs typeface="Times New Roman"/>
                </a:rPr>
                <a:t>2</a:t>
              </a:r>
              <a:r>
                <a:rPr lang="en-US" sz="2400" dirty="0">
                  <a:cs typeface="Times New Roman"/>
                </a:rPr>
                <a:t>            =      </a:t>
              </a:r>
              <a:r>
                <a:rPr lang="en-US" sz="2400" b="1" dirty="0">
                  <a:cs typeface="Times New Roman"/>
                </a:rPr>
                <a:t>281.5   sec   </a:t>
              </a:r>
              <a:endParaRPr lang="en-US" sz="2400" b="1" dirty="0"/>
            </a:p>
          </p:txBody>
        </p:sp>
        <p:grpSp>
          <p:nvGrpSpPr>
            <p:cNvPr id="13" name="Group 12">
              <a:extLst>
                <a:ext uri="{FF2B5EF4-FFF2-40B4-BE49-F238E27FC236}">
                  <a16:creationId xmlns:a16="http://schemas.microsoft.com/office/drawing/2014/main" id="{D3DFFF14-078C-4C76-92C7-6A6BCAD15480}"/>
                </a:ext>
              </a:extLst>
            </p:cNvPr>
            <p:cNvGrpSpPr/>
            <p:nvPr/>
          </p:nvGrpSpPr>
          <p:grpSpPr>
            <a:xfrm>
              <a:off x="2643366" y="4882957"/>
              <a:ext cx="4728105" cy="753979"/>
              <a:chOff x="4443663" y="2310063"/>
              <a:chExt cx="4459705" cy="753979"/>
            </a:xfrm>
          </p:grpSpPr>
          <p:cxnSp>
            <p:nvCxnSpPr>
              <p:cNvPr id="14" name="Straight Connector 13">
                <a:extLst>
                  <a:ext uri="{FF2B5EF4-FFF2-40B4-BE49-F238E27FC236}">
                    <a16:creationId xmlns:a16="http://schemas.microsoft.com/office/drawing/2014/main" id="{ECB73BF8-814F-4D1C-BE49-7489CB16CAC9}"/>
                  </a:ext>
                </a:extLst>
              </p:cNvPr>
              <p:cNvCxnSpPr/>
              <p:nvPr/>
            </p:nvCxnSpPr>
            <p:spPr>
              <a:xfrm>
                <a:off x="4443663" y="2698973"/>
                <a:ext cx="144379" cy="3490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AA52A6F-F167-4C83-8815-45ACF4E7CD1D}"/>
                  </a:ext>
                </a:extLst>
              </p:cNvPr>
              <p:cNvCxnSpPr/>
              <p:nvPr/>
            </p:nvCxnSpPr>
            <p:spPr>
              <a:xfrm flipV="1">
                <a:off x="4588042" y="2310063"/>
                <a:ext cx="128337" cy="75397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C77C934-179D-4591-B491-23ADC36F0D6A}"/>
                  </a:ext>
                </a:extLst>
              </p:cNvPr>
              <p:cNvCxnSpPr>
                <a:cxnSpLocks/>
              </p:cNvCxnSpPr>
              <p:nvPr/>
            </p:nvCxnSpPr>
            <p:spPr>
              <a:xfrm>
                <a:off x="4716379" y="2326105"/>
                <a:ext cx="418698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1" name="Group 20">
            <a:extLst>
              <a:ext uri="{FF2B5EF4-FFF2-40B4-BE49-F238E27FC236}">
                <a16:creationId xmlns:a16="http://schemas.microsoft.com/office/drawing/2014/main" id="{EE1B28F8-017E-4B28-AF80-C50F232B8F11}"/>
              </a:ext>
            </a:extLst>
          </p:cNvPr>
          <p:cNvGrpSpPr/>
          <p:nvPr/>
        </p:nvGrpSpPr>
        <p:grpSpPr>
          <a:xfrm>
            <a:off x="886263" y="3338566"/>
            <a:ext cx="10467537" cy="1323439"/>
            <a:chOff x="886263" y="3220068"/>
            <a:chExt cx="10467537" cy="1323439"/>
          </a:xfrm>
        </p:grpSpPr>
        <p:sp>
          <p:nvSpPr>
            <p:cNvPr id="10" name="TextBox 9">
              <a:extLst>
                <a:ext uri="{FF2B5EF4-FFF2-40B4-BE49-F238E27FC236}">
                  <a16:creationId xmlns:a16="http://schemas.microsoft.com/office/drawing/2014/main" id="{31F6DA42-B223-4197-800D-F22F057CCE4A}"/>
                </a:ext>
              </a:extLst>
            </p:cNvPr>
            <p:cNvSpPr txBox="1"/>
            <p:nvPr/>
          </p:nvSpPr>
          <p:spPr>
            <a:xfrm>
              <a:off x="886263" y="3300641"/>
              <a:ext cx="6942285" cy="1200329"/>
            </a:xfrm>
            <a:prstGeom prst="rect">
              <a:avLst/>
            </a:prstGeom>
            <a:noFill/>
          </p:spPr>
          <p:txBody>
            <a:bodyPr wrap="square" rtlCol="0">
              <a:spAutoFit/>
            </a:bodyPr>
            <a:lstStyle/>
            <a:p>
              <a:r>
                <a:rPr lang="en-US" sz="2400" dirty="0"/>
                <a:t>Acceleration (ft/sec</a:t>
              </a:r>
              <a:r>
                <a:rPr lang="en-US" sz="2400" baseline="30000" dirty="0"/>
                <a:t>2</a:t>
              </a:r>
              <a:r>
                <a:rPr lang="en-US" sz="2400" dirty="0"/>
                <a:t>)  =  32.2 ft/sec</a:t>
              </a:r>
              <a:r>
                <a:rPr lang="en-US" sz="2400" baseline="30000" dirty="0"/>
                <a:t>2</a:t>
              </a:r>
              <a:r>
                <a:rPr lang="en-US" sz="2400" dirty="0"/>
                <a:t>  at earth surface</a:t>
              </a:r>
            </a:p>
            <a:p>
              <a:r>
                <a:rPr lang="en-US" sz="2400" dirty="0"/>
                <a:t>Acceleration (ft/sec</a:t>
              </a:r>
              <a:r>
                <a:rPr lang="en-US" sz="2400" baseline="30000" dirty="0"/>
                <a:t>2</a:t>
              </a:r>
              <a:r>
                <a:rPr lang="en-US" sz="2400" dirty="0"/>
                <a:t>)  =  29.1 ft/sec</a:t>
              </a:r>
              <a:r>
                <a:rPr lang="en-US" sz="2400" baseline="30000" dirty="0"/>
                <a:t>2</a:t>
              </a:r>
              <a:r>
                <a:rPr lang="en-US" sz="2400" dirty="0"/>
                <a:t>  at 200 mi high</a:t>
              </a:r>
            </a:p>
            <a:p>
              <a:r>
                <a:rPr lang="en-US" sz="2400" b="1" dirty="0"/>
                <a:t>Average Acceleration  =  30.65 ft/sec</a:t>
              </a:r>
              <a:r>
                <a:rPr lang="en-US" sz="2400" b="1" baseline="30000" dirty="0"/>
                <a:t>2</a:t>
              </a:r>
              <a:r>
                <a:rPr lang="en-US" sz="2400" b="1" dirty="0"/>
                <a:t> </a:t>
              </a:r>
            </a:p>
          </p:txBody>
        </p:sp>
        <p:sp>
          <p:nvSpPr>
            <p:cNvPr id="17" name="TextBox 16">
              <a:extLst>
                <a:ext uri="{FF2B5EF4-FFF2-40B4-BE49-F238E27FC236}">
                  <a16:creationId xmlns:a16="http://schemas.microsoft.com/office/drawing/2014/main" id="{8B7AAE90-E3FE-41B0-9AFF-9C9E24FA187B}"/>
                </a:ext>
              </a:extLst>
            </p:cNvPr>
            <p:cNvSpPr txBox="1"/>
            <p:nvPr/>
          </p:nvSpPr>
          <p:spPr>
            <a:xfrm>
              <a:off x="8172138" y="3220068"/>
              <a:ext cx="3181662" cy="1323439"/>
            </a:xfrm>
            <a:prstGeom prst="rect">
              <a:avLst/>
            </a:prstGeom>
            <a:noFill/>
          </p:spPr>
          <p:txBody>
            <a:bodyPr wrap="square" rtlCol="0">
              <a:spAutoFit/>
            </a:bodyPr>
            <a:lstStyle/>
            <a:p>
              <a:r>
                <a:rPr lang="en-US" sz="2000" i="1" dirty="0">
                  <a:solidFill>
                    <a:srgbClr val="FF0000"/>
                  </a:solidFill>
                </a:rPr>
                <a:t>Acceleration due to Gravity decreases as the distance from the center of the earth increases…</a:t>
              </a:r>
            </a:p>
          </p:txBody>
        </p:sp>
      </p:grpSp>
      <p:sp>
        <p:nvSpPr>
          <p:cNvPr id="18" name="Slide Number Placeholder 17">
            <a:extLst>
              <a:ext uri="{FF2B5EF4-FFF2-40B4-BE49-F238E27FC236}">
                <a16:creationId xmlns:a16="http://schemas.microsoft.com/office/drawing/2014/main" id="{AE7FFA35-C664-457A-86D2-0CDB3A137549}"/>
              </a:ext>
            </a:extLst>
          </p:cNvPr>
          <p:cNvSpPr>
            <a:spLocks noGrp="1"/>
          </p:cNvSpPr>
          <p:nvPr>
            <p:ph type="sldNum" sz="quarter" idx="12"/>
          </p:nvPr>
        </p:nvSpPr>
        <p:spPr/>
        <p:txBody>
          <a:bodyPr/>
          <a:lstStyle/>
          <a:p>
            <a:fld id="{6659D5B6-3253-45CB-9F23-8B577146FC8E}" type="slidenum">
              <a:rPr lang="en-US" smtClean="0"/>
              <a:t>10</a:t>
            </a:fld>
            <a:endParaRPr lang="en-US"/>
          </a:p>
        </p:txBody>
      </p:sp>
      <p:grpSp>
        <p:nvGrpSpPr>
          <p:cNvPr id="11" name="Group 10">
            <a:extLst>
              <a:ext uri="{FF2B5EF4-FFF2-40B4-BE49-F238E27FC236}">
                <a16:creationId xmlns:a16="http://schemas.microsoft.com/office/drawing/2014/main" id="{A102F13D-B3D6-4904-9C37-57A53303F170}"/>
              </a:ext>
            </a:extLst>
          </p:cNvPr>
          <p:cNvGrpSpPr/>
          <p:nvPr/>
        </p:nvGrpSpPr>
        <p:grpSpPr>
          <a:xfrm>
            <a:off x="886264" y="2292483"/>
            <a:ext cx="10419472" cy="843177"/>
            <a:chOff x="886264" y="2292483"/>
            <a:chExt cx="10419472" cy="843177"/>
          </a:xfrm>
        </p:grpSpPr>
        <p:sp>
          <p:nvSpPr>
            <p:cNvPr id="9" name="TextBox 8">
              <a:extLst>
                <a:ext uri="{FF2B5EF4-FFF2-40B4-BE49-F238E27FC236}">
                  <a16:creationId xmlns:a16="http://schemas.microsoft.com/office/drawing/2014/main" id="{0CEC427A-F6DD-410B-B64F-8A4AEDD72332}"/>
                </a:ext>
              </a:extLst>
            </p:cNvPr>
            <p:cNvSpPr txBox="1"/>
            <p:nvPr/>
          </p:nvSpPr>
          <p:spPr>
            <a:xfrm>
              <a:off x="886264" y="2304663"/>
              <a:ext cx="6942285" cy="830997"/>
            </a:xfrm>
            <a:prstGeom prst="rect">
              <a:avLst/>
            </a:prstGeom>
            <a:noFill/>
          </p:spPr>
          <p:txBody>
            <a:bodyPr wrap="square" rtlCol="0">
              <a:spAutoFit/>
            </a:bodyPr>
            <a:lstStyle/>
            <a:p>
              <a:r>
                <a:rPr lang="en-US" sz="2400" dirty="0"/>
                <a:t>Distance (ft)  =  200 mi   x   6,080 ft/mi</a:t>
              </a:r>
            </a:p>
            <a:p>
              <a:r>
                <a:rPr lang="en-US" sz="2400" b="1" dirty="0"/>
                <a:t>Distance  =  1,216,000 ft</a:t>
              </a:r>
            </a:p>
          </p:txBody>
        </p:sp>
        <p:sp>
          <p:nvSpPr>
            <p:cNvPr id="20" name="TextBox 19">
              <a:extLst>
                <a:ext uri="{FF2B5EF4-FFF2-40B4-BE49-F238E27FC236}">
                  <a16:creationId xmlns:a16="http://schemas.microsoft.com/office/drawing/2014/main" id="{500CE270-8E29-4010-8C93-94400AE1A5A6}"/>
                </a:ext>
              </a:extLst>
            </p:cNvPr>
            <p:cNvSpPr txBox="1"/>
            <p:nvPr/>
          </p:nvSpPr>
          <p:spPr>
            <a:xfrm>
              <a:off x="8124074" y="2292483"/>
              <a:ext cx="3181662" cy="707886"/>
            </a:xfrm>
            <a:prstGeom prst="rect">
              <a:avLst/>
            </a:prstGeom>
            <a:noFill/>
          </p:spPr>
          <p:txBody>
            <a:bodyPr wrap="square" rtlCol="0">
              <a:spAutoFit/>
            </a:bodyPr>
            <a:lstStyle/>
            <a:p>
              <a:r>
                <a:rPr lang="en-US" sz="2000" i="1" dirty="0">
                  <a:solidFill>
                    <a:srgbClr val="FF0000"/>
                  </a:solidFill>
                </a:rPr>
                <a:t>Nautical miles are used in these calculations…</a:t>
              </a:r>
            </a:p>
          </p:txBody>
        </p:sp>
      </p:grpSp>
    </p:spTree>
    <p:extLst>
      <p:ext uri="{BB962C8B-B14F-4D97-AF65-F5344CB8AC3E}">
        <p14:creationId xmlns:p14="http://schemas.microsoft.com/office/powerpoint/2010/main" val="4098026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01A77F-B2A2-43FC-BF81-0B416A818F9F}"/>
              </a:ext>
            </a:extLst>
          </p:cNvPr>
          <p:cNvSpPr txBox="1"/>
          <p:nvPr/>
        </p:nvSpPr>
        <p:spPr>
          <a:xfrm>
            <a:off x="3120508" y="254124"/>
            <a:ext cx="5950984" cy="584775"/>
          </a:xfrm>
          <a:prstGeom prst="rect">
            <a:avLst/>
          </a:prstGeom>
          <a:noFill/>
        </p:spPr>
        <p:txBody>
          <a:bodyPr wrap="square" rtlCol="0">
            <a:spAutoFit/>
          </a:bodyPr>
          <a:lstStyle/>
          <a:p>
            <a:pPr algn="ctr"/>
            <a:r>
              <a:rPr lang="en-US" sz="3200" dirty="0">
                <a:solidFill>
                  <a:srgbClr val="FF0000"/>
                </a:solidFill>
              </a:rPr>
              <a:t>Horizontal Travel of the Satellite</a:t>
            </a:r>
          </a:p>
        </p:txBody>
      </p:sp>
      <p:sp>
        <p:nvSpPr>
          <p:cNvPr id="4" name="TextBox 3">
            <a:extLst>
              <a:ext uri="{FF2B5EF4-FFF2-40B4-BE49-F238E27FC236}">
                <a16:creationId xmlns:a16="http://schemas.microsoft.com/office/drawing/2014/main" id="{F064A131-F4C3-4C03-A44D-D15A53F23C7D}"/>
              </a:ext>
            </a:extLst>
          </p:cNvPr>
          <p:cNvSpPr txBox="1"/>
          <p:nvPr/>
        </p:nvSpPr>
        <p:spPr>
          <a:xfrm>
            <a:off x="3074963" y="3381714"/>
            <a:ext cx="6907237" cy="2308324"/>
          </a:xfrm>
          <a:prstGeom prst="rect">
            <a:avLst/>
          </a:prstGeom>
          <a:noFill/>
        </p:spPr>
        <p:txBody>
          <a:bodyPr wrap="square" rtlCol="0">
            <a:spAutoFit/>
          </a:bodyPr>
          <a:lstStyle/>
          <a:p>
            <a:r>
              <a:rPr lang="en-US" sz="2400" dirty="0"/>
              <a:t>Distance</a:t>
            </a:r>
            <a:r>
              <a:rPr lang="en-US" sz="2400" baseline="-25000" dirty="0"/>
              <a:t>Horizontal</a:t>
            </a:r>
            <a:r>
              <a:rPr lang="en-US" sz="2400" dirty="0"/>
              <a:t>   =   281.5 sec   x   25,205 ft/sec</a:t>
            </a:r>
          </a:p>
          <a:p>
            <a:endParaRPr lang="en-US" sz="2400" dirty="0"/>
          </a:p>
          <a:p>
            <a:r>
              <a:rPr lang="en-US" sz="2400" dirty="0"/>
              <a:t>Distance</a:t>
            </a:r>
            <a:r>
              <a:rPr lang="en-US" sz="2400" baseline="-25000" dirty="0"/>
              <a:t>Horizontal</a:t>
            </a:r>
            <a:r>
              <a:rPr lang="en-US" sz="2400" dirty="0"/>
              <a:t>   =   7,095,208  ft</a:t>
            </a:r>
          </a:p>
          <a:p>
            <a:endParaRPr lang="en-US" sz="2400" dirty="0"/>
          </a:p>
          <a:p>
            <a:r>
              <a:rPr lang="en-US" sz="2400" b="1" dirty="0"/>
              <a:t>Distance</a:t>
            </a:r>
            <a:r>
              <a:rPr lang="en-US" sz="2400" b="1" baseline="-25000" dirty="0"/>
              <a:t>Horizontal</a:t>
            </a:r>
            <a:r>
              <a:rPr lang="en-US" sz="2400" dirty="0"/>
              <a:t>   =   </a:t>
            </a:r>
            <a:r>
              <a:rPr lang="en-US" sz="2400" b="1" dirty="0"/>
              <a:t>1,167 </a:t>
            </a:r>
            <a:r>
              <a:rPr lang="en-US" sz="2400" b="1" dirty="0" err="1"/>
              <a:t>nmi</a:t>
            </a:r>
            <a:endParaRPr lang="en-US" sz="2400" b="1" dirty="0"/>
          </a:p>
          <a:p>
            <a:endParaRPr lang="en-US" sz="2400" dirty="0"/>
          </a:p>
        </p:txBody>
      </p:sp>
      <p:sp>
        <p:nvSpPr>
          <p:cNvPr id="5" name="Slide Number Placeholder 4">
            <a:extLst>
              <a:ext uri="{FF2B5EF4-FFF2-40B4-BE49-F238E27FC236}">
                <a16:creationId xmlns:a16="http://schemas.microsoft.com/office/drawing/2014/main" id="{80FF0BEE-38A9-4ECA-A394-5F6ECC7C0D81}"/>
              </a:ext>
            </a:extLst>
          </p:cNvPr>
          <p:cNvSpPr>
            <a:spLocks noGrp="1"/>
          </p:cNvSpPr>
          <p:nvPr>
            <p:ph type="sldNum" sz="quarter" idx="12"/>
          </p:nvPr>
        </p:nvSpPr>
        <p:spPr/>
        <p:txBody>
          <a:bodyPr/>
          <a:lstStyle/>
          <a:p>
            <a:fld id="{6659D5B6-3253-45CB-9F23-8B577146FC8E}" type="slidenum">
              <a:rPr lang="en-US" smtClean="0"/>
              <a:t>11</a:t>
            </a:fld>
            <a:endParaRPr lang="en-US"/>
          </a:p>
        </p:txBody>
      </p:sp>
      <p:grpSp>
        <p:nvGrpSpPr>
          <p:cNvPr id="7" name="Group 6">
            <a:extLst>
              <a:ext uri="{FF2B5EF4-FFF2-40B4-BE49-F238E27FC236}">
                <a16:creationId xmlns:a16="http://schemas.microsoft.com/office/drawing/2014/main" id="{AB88A9EE-AB2A-454B-A9CE-7308E87B5DC3}"/>
              </a:ext>
            </a:extLst>
          </p:cNvPr>
          <p:cNvGrpSpPr/>
          <p:nvPr/>
        </p:nvGrpSpPr>
        <p:grpSpPr>
          <a:xfrm>
            <a:off x="946484" y="1053409"/>
            <a:ext cx="10407316" cy="1881046"/>
            <a:chOff x="946484" y="1053409"/>
            <a:chExt cx="10407316" cy="1881046"/>
          </a:xfrm>
        </p:grpSpPr>
        <p:sp>
          <p:nvSpPr>
            <p:cNvPr id="2" name="TextBox 1">
              <a:extLst>
                <a:ext uri="{FF2B5EF4-FFF2-40B4-BE49-F238E27FC236}">
                  <a16:creationId xmlns:a16="http://schemas.microsoft.com/office/drawing/2014/main" id="{7B0AA1AF-7F10-4258-BF28-53591B872977}"/>
                </a:ext>
              </a:extLst>
            </p:cNvPr>
            <p:cNvSpPr txBox="1"/>
            <p:nvPr/>
          </p:nvSpPr>
          <p:spPr>
            <a:xfrm>
              <a:off x="946484" y="1053409"/>
              <a:ext cx="10407316" cy="1200329"/>
            </a:xfrm>
            <a:prstGeom prst="rect">
              <a:avLst/>
            </a:prstGeom>
            <a:noFill/>
          </p:spPr>
          <p:txBody>
            <a:bodyPr wrap="square" rtlCol="0">
              <a:spAutoFit/>
            </a:bodyPr>
            <a:lstStyle/>
            <a:p>
              <a:r>
                <a:rPr lang="en-US" sz="2400" dirty="0"/>
                <a:t>If we multiply the fall time by the horizontal (orbital) velocity of the satellite, we can calculate how far the satellite will move in the horizontal direction during that reference time period.</a:t>
              </a:r>
            </a:p>
          </p:txBody>
        </p:sp>
        <p:sp>
          <p:nvSpPr>
            <p:cNvPr id="6" name="TextBox 5">
              <a:extLst>
                <a:ext uri="{FF2B5EF4-FFF2-40B4-BE49-F238E27FC236}">
                  <a16:creationId xmlns:a16="http://schemas.microsoft.com/office/drawing/2014/main" id="{9E13533A-B5D8-40BC-8EBD-B4C4219991E5}"/>
                </a:ext>
              </a:extLst>
            </p:cNvPr>
            <p:cNvSpPr txBox="1"/>
            <p:nvPr/>
          </p:nvSpPr>
          <p:spPr>
            <a:xfrm>
              <a:off x="3074962" y="2472790"/>
              <a:ext cx="6907237" cy="461665"/>
            </a:xfrm>
            <a:prstGeom prst="rect">
              <a:avLst/>
            </a:prstGeom>
            <a:noFill/>
          </p:spPr>
          <p:txBody>
            <a:bodyPr wrap="square" rtlCol="0">
              <a:spAutoFit/>
            </a:bodyPr>
            <a:lstStyle/>
            <a:p>
              <a:r>
                <a:rPr lang="en-US" sz="2400" dirty="0"/>
                <a:t>Distance</a:t>
              </a:r>
              <a:r>
                <a:rPr lang="en-US" sz="2400" baseline="-25000" dirty="0"/>
                <a:t>Horizontal</a:t>
              </a:r>
              <a:r>
                <a:rPr lang="en-US" sz="2400" dirty="0"/>
                <a:t>   =   Time   x   Velocity</a:t>
              </a:r>
            </a:p>
          </p:txBody>
        </p:sp>
      </p:grpSp>
    </p:spTree>
    <p:extLst>
      <p:ext uri="{BB962C8B-B14F-4D97-AF65-F5344CB8AC3E}">
        <p14:creationId xmlns:p14="http://schemas.microsoft.com/office/powerpoint/2010/main" val="350310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272857-B407-490F-BBF4-742DCE07D725}"/>
              </a:ext>
            </a:extLst>
          </p:cNvPr>
          <p:cNvSpPr>
            <a:spLocks noGrp="1"/>
          </p:cNvSpPr>
          <p:nvPr>
            <p:ph type="sldNum" sz="quarter" idx="12"/>
          </p:nvPr>
        </p:nvSpPr>
        <p:spPr/>
        <p:txBody>
          <a:bodyPr/>
          <a:lstStyle/>
          <a:p>
            <a:fld id="{6659D5B6-3253-45CB-9F23-8B577146FC8E}" type="slidenum">
              <a:rPr lang="en-US" smtClean="0"/>
              <a:t>12</a:t>
            </a:fld>
            <a:endParaRPr lang="en-US"/>
          </a:p>
        </p:txBody>
      </p:sp>
      <p:grpSp>
        <p:nvGrpSpPr>
          <p:cNvPr id="3" name="Group 2">
            <a:extLst>
              <a:ext uri="{FF2B5EF4-FFF2-40B4-BE49-F238E27FC236}">
                <a16:creationId xmlns:a16="http://schemas.microsoft.com/office/drawing/2014/main" id="{7D121A43-5157-40F2-80B8-A8A6C1F0B3E6}"/>
              </a:ext>
            </a:extLst>
          </p:cNvPr>
          <p:cNvGrpSpPr/>
          <p:nvPr/>
        </p:nvGrpSpPr>
        <p:grpSpPr>
          <a:xfrm>
            <a:off x="1862898" y="2258090"/>
            <a:ext cx="9322460" cy="2795713"/>
            <a:chOff x="1862892" y="1724152"/>
            <a:chExt cx="9322460" cy="2795713"/>
          </a:xfrm>
        </p:grpSpPr>
        <p:pic>
          <p:nvPicPr>
            <p:cNvPr id="8" name="Picture 7">
              <a:extLst>
                <a:ext uri="{FF2B5EF4-FFF2-40B4-BE49-F238E27FC236}">
                  <a16:creationId xmlns:a16="http://schemas.microsoft.com/office/drawing/2014/main" id="{F58D6C98-99B2-4EFF-8704-2BFDDA59E7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2892" y="2145633"/>
              <a:ext cx="1002632" cy="1002632"/>
            </a:xfrm>
            <a:prstGeom prst="rect">
              <a:avLst/>
            </a:prstGeom>
          </p:spPr>
        </p:pic>
        <p:pic>
          <p:nvPicPr>
            <p:cNvPr id="9" name="Picture 8">
              <a:extLst>
                <a:ext uri="{FF2B5EF4-FFF2-40B4-BE49-F238E27FC236}">
                  <a16:creationId xmlns:a16="http://schemas.microsoft.com/office/drawing/2014/main" id="{34606891-FC82-4852-9D71-B1941894B8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1824" y="3517233"/>
              <a:ext cx="1002632" cy="1002632"/>
            </a:xfrm>
            <a:prstGeom prst="rect">
              <a:avLst/>
            </a:prstGeom>
          </p:spPr>
        </p:pic>
        <p:cxnSp>
          <p:nvCxnSpPr>
            <p:cNvPr id="4" name="Straight Arrow Connector 3">
              <a:extLst>
                <a:ext uri="{FF2B5EF4-FFF2-40B4-BE49-F238E27FC236}">
                  <a16:creationId xmlns:a16="http://schemas.microsoft.com/office/drawing/2014/main" id="{84CD03D6-4ED8-445E-88A4-B761DD5FC35E}"/>
                </a:ext>
              </a:extLst>
            </p:cNvPr>
            <p:cNvCxnSpPr/>
            <p:nvPr/>
          </p:nvCxnSpPr>
          <p:spPr>
            <a:xfrm>
              <a:off x="2614866" y="2646949"/>
              <a:ext cx="5438274"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4C5B8444-E943-4D60-8C22-9544769D5EA4}"/>
                </a:ext>
              </a:extLst>
            </p:cNvPr>
            <p:cNvCxnSpPr>
              <a:cxnSpLocks/>
            </p:cNvCxnSpPr>
            <p:nvPr/>
          </p:nvCxnSpPr>
          <p:spPr>
            <a:xfrm>
              <a:off x="8053140" y="2703096"/>
              <a:ext cx="0" cy="1002631"/>
            </a:xfrm>
            <a:prstGeom prst="straightConnector1">
              <a:avLst/>
            </a:pr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66EFF6D-05A8-4A9D-96D9-D0C05BABDF64}"/>
                </a:ext>
              </a:extLst>
            </p:cNvPr>
            <p:cNvCxnSpPr>
              <a:cxnSpLocks/>
            </p:cNvCxnSpPr>
            <p:nvPr/>
          </p:nvCxnSpPr>
          <p:spPr>
            <a:xfrm>
              <a:off x="2614866" y="2646949"/>
              <a:ext cx="5438274" cy="1002632"/>
            </a:xfrm>
            <a:prstGeom prst="straightConnector1">
              <a:avLst/>
            </a:prstGeom>
            <a:ln w="762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171B494-1843-4D75-BCA1-95B4E8568758}"/>
                </a:ext>
              </a:extLst>
            </p:cNvPr>
            <p:cNvSpPr txBox="1"/>
            <p:nvPr/>
          </p:nvSpPr>
          <p:spPr>
            <a:xfrm>
              <a:off x="2568748" y="1724152"/>
              <a:ext cx="5939590" cy="707886"/>
            </a:xfrm>
            <a:prstGeom prst="rect">
              <a:avLst/>
            </a:prstGeom>
            <a:noFill/>
          </p:spPr>
          <p:txBody>
            <a:bodyPr wrap="square" rtlCol="0">
              <a:spAutoFit/>
            </a:bodyPr>
            <a:lstStyle/>
            <a:p>
              <a:pPr algn="ctr"/>
              <a:r>
                <a:rPr lang="en-US" sz="2000" dirty="0"/>
                <a:t>Horizontal Component of the Satellite Motion</a:t>
              </a:r>
            </a:p>
            <a:p>
              <a:pPr algn="ctr"/>
              <a:r>
                <a:rPr lang="en-US" sz="2000" dirty="0"/>
                <a:t>(1,167 </a:t>
              </a:r>
              <a:r>
                <a:rPr lang="en-US" sz="2000" dirty="0" err="1"/>
                <a:t>nmi</a:t>
              </a:r>
              <a:r>
                <a:rPr lang="en-US" sz="2000" dirty="0"/>
                <a:t>)</a:t>
              </a:r>
            </a:p>
          </p:txBody>
        </p:sp>
        <p:sp>
          <p:nvSpPr>
            <p:cNvPr id="15" name="TextBox 14">
              <a:extLst>
                <a:ext uri="{FF2B5EF4-FFF2-40B4-BE49-F238E27FC236}">
                  <a16:creationId xmlns:a16="http://schemas.microsoft.com/office/drawing/2014/main" id="{F0598730-9DFF-4A20-9E73-3076B3FAA9D2}"/>
                </a:ext>
              </a:extLst>
            </p:cNvPr>
            <p:cNvSpPr txBox="1"/>
            <p:nvPr/>
          </p:nvSpPr>
          <p:spPr>
            <a:xfrm>
              <a:off x="8492293" y="2538807"/>
              <a:ext cx="2693059" cy="1015663"/>
            </a:xfrm>
            <a:prstGeom prst="rect">
              <a:avLst/>
            </a:prstGeom>
            <a:noFill/>
          </p:spPr>
          <p:txBody>
            <a:bodyPr wrap="square" rtlCol="0">
              <a:spAutoFit/>
            </a:bodyPr>
            <a:lstStyle/>
            <a:p>
              <a:r>
                <a:rPr lang="en-US" sz="2000" dirty="0"/>
                <a:t>Vertical Component of the Satellite Motion</a:t>
              </a:r>
            </a:p>
            <a:p>
              <a:r>
                <a:rPr lang="en-US" sz="2000" dirty="0"/>
                <a:t>(200 </a:t>
              </a:r>
              <a:r>
                <a:rPr lang="en-US" sz="2000" dirty="0" err="1"/>
                <a:t>nmi</a:t>
              </a:r>
              <a:r>
                <a:rPr lang="en-US" sz="2000" dirty="0"/>
                <a:t>)</a:t>
              </a:r>
            </a:p>
          </p:txBody>
        </p:sp>
        <p:sp>
          <p:nvSpPr>
            <p:cNvPr id="16" name="TextBox 15">
              <a:extLst>
                <a:ext uri="{FF2B5EF4-FFF2-40B4-BE49-F238E27FC236}">
                  <a16:creationId xmlns:a16="http://schemas.microsoft.com/office/drawing/2014/main" id="{C85366DE-6D54-4311-87C0-2BDFEFB621F5}"/>
                </a:ext>
              </a:extLst>
            </p:cNvPr>
            <p:cNvSpPr txBox="1"/>
            <p:nvPr/>
          </p:nvSpPr>
          <p:spPr>
            <a:xfrm rot="698461">
              <a:off x="3825148" y="3309422"/>
              <a:ext cx="3017711" cy="400110"/>
            </a:xfrm>
            <a:prstGeom prst="rect">
              <a:avLst/>
            </a:prstGeom>
            <a:noFill/>
          </p:spPr>
          <p:txBody>
            <a:bodyPr wrap="square" rtlCol="0">
              <a:spAutoFit/>
            </a:bodyPr>
            <a:lstStyle/>
            <a:p>
              <a:r>
                <a:rPr lang="en-US" sz="2000" dirty="0"/>
                <a:t>Actual satellite track</a:t>
              </a:r>
            </a:p>
          </p:txBody>
        </p:sp>
      </p:grpSp>
      <p:sp>
        <p:nvSpPr>
          <p:cNvPr id="17" name="TextBox 16">
            <a:extLst>
              <a:ext uri="{FF2B5EF4-FFF2-40B4-BE49-F238E27FC236}">
                <a16:creationId xmlns:a16="http://schemas.microsoft.com/office/drawing/2014/main" id="{513839C7-0475-43E2-86E4-A35620D63176}"/>
              </a:ext>
            </a:extLst>
          </p:cNvPr>
          <p:cNvSpPr txBox="1"/>
          <p:nvPr/>
        </p:nvSpPr>
        <p:spPr>
          <a:xfrm>
            <a:off x="1564105" y="370769"/>
            <a:ext cx="9621253" cy="584775"/>
          </a:xfrm>
          <a:prstGeom prst="rect">
            <a:avLst/>
          </a:prstGeom>
          <a:noFill/>
        </p:spPr>
        <p:txBody>
          <a:bodyPr wrap="square" rtlCol="0">
            <a:spAutoFit/>
          </a:bodyPr>
          <a:lstStyle/>
          <a:p>
            <a:pPr algn="ctr"/>
            <a:r>
              <a:rPr lang="en-US" sz="3200" dirty="0">
                <a:solidFill>
                  <a:srgbClr val="FF0000"/>
                </a:solidFill>
              </a:rPr>
              <a:t>How the satellite moves over the defined period of time</a:t>
            </a:r>
          </a:p>
        </p:txBody>
      </p:sp>
      <p:sp>
        <p:nvSpPr>
          <p:cNvPr id="18" name="TextBox 17">
            <a:extLst>
              <a:ext uri="{FF2B5EF4-FFF2-40B4-BE49-F238E27FC236}">
                <a16:creationId xmlns:a16="http://schemas.microsoft.com/office/drawing/2014/main" id="{070475A5-2372-4534-BA02-DB038EF3870F}"/>
              </a:ext>
            </a:extLst>
          </p:cNvPr>
          <p:cNvSpPr txBox="1"/>
          <p:nvPr/>
        </p:nvSpPr>
        <p:spPr>
          <a:xfrm>
            <a:off x="1285373" y="5165847"/>
            <a:ext cx="9621253" cy="830997"/>
          </a:xfrm>
          <a:prstGeom prst="rect">
            <a:avLst/>
          </a:prstGeom>
          <a:noFill/>
        </p:spPr>
        <p:txBody>
          <a:bodyPr wrap="square" rtlCol="0">
            <a:spAutoFit/>
          </a:bodyPr>
          <a:lstStyle/>
          <a:p>
            <a:r>
              <a:rPr lang="en-US" sz="2400" dirty="0"/>
              <a:t>This just represents a small segment to the flight path of the satellite.  Many segments can be plotted on graph paper to construct the orbital path…</a:t>
            </a:r>
          </a:p>
        </p:txBody>
      </p:sp>
      <p:sp>
        <p:nvSpPr>
          <p:cNvPr id="19" name="TextBox 18">
            <a:extLst>
              <a:ext uri="{FF2B5EF4-FFF2-40B4-BE49-F238E27FC236}">
                <a16:creationId xmlns:a16="http://schemas.microsoft.com/office/drawing/2014/main" id="{D7246330-A3C9-4EA2-85CB-8448950D3010}"/>
              </a:ext>
            </a:extLst>
          </p:cNvPr>
          <p:cNvSpPr txBox="1"/>
          <p:nvPr/>
        </p:nvSpPr>
        <p:spPr>
          <a:xfrm>
            <a:off x="1423705" y="1124927"/>
            <a:ext cx="9621253" cy="830997"/>
          </a:xfrm>
          <a:prstGeom prst="rect">
            <a:avLst/>
          </a:prstGeom>
          <a:noFill/>
        </p:spPr>
        <p:txBody>
          <a:bodyPr wrap="square" rtlCol="0">
            <a:spAutoFit/>
          </a:bodyPr>
          <a:lstStyle/>
          <a:p>
            <a:r>
              <a:rPr lang="en-US" sz="2400" dirty="0"/>
              <a:t>So, the satellite falls vertically 200 </a:t>
            </a:r>
            <a:r>
              <a:rPr lang="en-US" sz="2400" dirty="0" err="1"/>
              <a:t>nmi</a:t>
            </a:r>
            <a:r>
              <a:rPr lang="en-US" sz="2400" dirty="0"/>
              <a:t>. in 281.5 sec., but also moves 1,167 </a:t>
            </a:r>
            <a:r>
              <a:rPr lang="en-US" sz="2400" dirty="0" err="1"/>
              <a:t>nmi</a:t>
            </a:r>
            <a:r>
              <a:rPr lang="en-US" sz="2400" dirty="0"/>
              <a:t>. horizontally…</a:t>
            </a:r>
          </a:p>
        </p:txBody>
      </p:sp>
    </p:spTree>
    <p:extLst>
      <p:ext uri="{BB962C8B-B14F-4D97-AF65-F5344CB8AC3E}">
        <p14:creationId xmlns:p14="http://schemas.microsoft.com/office/powerpoint/2010/main" val="306616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B3759AA-D3D4-4EA9-AA27-612B0B0447C5}"/>
              </a:ext>
            </a:extLst>
          </p:cNvPr>
          <p:cNvGrpSpPr/>
          <p:nvPr/>
        </p:nvGrpSpPr>
        <p:grpSpPr>
          <a:xfrm>
            <a:off x="342900" y="266700"/>
            <a:ext cx="6210300" cy="5981700"/>
            <a:chOff x="342900" y="266700"/>
            <a:chExt cx="6210300" cy="5981700"/>
          </a:xfrm>
        </p:grpSpPr>
        <p:pic>
          <p:nvPicPr>
            <p:cNvPr id="9" name="Picture 8">
              <a:extLst>
                <a:ext uri="{FF2B5EF4-FFF2-40B4-BE49-F238E27FC236}">
                  <a16:creationId xmlns:a16="http://schemas.microsoft.com/office/drawing/2014/main" id="{491825AB-120A-4F65-B0D9-FFA0970749DF}"/>
                </a:ext>
              </a:extLst>
            </p:cNvPr>
            <p:cNvPicPr>
              <a:picLocks noChangeAspect="1"/>
            </p:cNvPicPr>
            <p:nvPr/>
          </p:nvPicPr>
          <p:blipFill rotWithShape="1">
            <a:blip r:embed="rId2">
              <a:extLst>
                <a:ext uri="{28A0092B-C50C-407E-A947-70E740481C1C}">
                  <a14:useLocalDpi xmlns:a14="http://schemas.microsoft.com/office/drawing/2010/main" val="0"/>
                </a:ext>
              </a:extLst>
            </a:blip>
            <a:srcRect l="22134"/>
            <a:stretch/>
          </p:blipFill>
          <p:spPr>
            <a:xfrm rot="10800000">
              <a:off x="342900" y="266700"/>
              <a:ext cx="6210300" cy="5981700"/>
            </a:xfrm>
            <a:prstGeom prst="rect">
              <a:avLst/>
            </a:prstGeom>
          </p:spPr>
        </p:pic>
        <p:cxnSp>
          <p:nvCxnSpPr>
            <p:cNvPr id="11" name="Straight Connector 10">
              <a:extLst>
                <a:ext uri="{FF2B5EF4-FFF2-40B4-BE49-F238E27FC236}">
                  <a16:creationId xmlns:a16="http://schemas.microsoft.com/office/drawing/2014/main" id="{44C3153A-DB50-4986-8686-29F4217A4204}"/>
                </a:ext>
              </a:extLst>
            </p:cNvPr>
            <p:cNvCxnSpPr>
              <a:cxnSpLocks/>
            </p:cNvCxnSpPr>
            <p:nvPr/>
          </p:nvCxnSpPr>
          <p:spPr>
            <a:xfrm>
              <a:off x="590550" y="5962650"/>
              <a:ext cx="59626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BC9210-A486-4ACA-88C3-13670D0AE55E}"/>
                </a:ext>
              </a:extLst>
            </p:cNvPr>
            <p:cNvCxnSpPr>
              <a:cxnSpLocks/>
            </p:cNvCxnSpPr>
            <p:nvPr/>
          </p:nvCxnSpPr>
          <p:spPr>
            <a:xfrm flipV="1">
              <a:off x="590550" y="542925"/>
              <a:ext cx="0" cy="54292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0CCE448-733B-4EAB-8781-37362FA45FCE}"/>
                </a:ext>
              </a:extLst>
            </p:cNvPr>
            <p:cNvCxnSpPr/>
            <p:nvPr/>
          </p:nvCxnSpPr>
          <p:spPr>
            <a:xfrm>
              <a:off x="438150" y="485775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D31AC44-89E7-494E-A9B7-EB0D51525504}"/>
                </a:ext>
              </a:extLst>
            </p:cNvPr>
            <p:cNvCxnSpPr/>
            <p:nvPr/>
          </p:nvCxnSpPr>
          <p:spPr>
            <a:xfrm>
              <a:off x="438150" y="375285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6AEB755-B583-46DC-86C6-338FA17E78AB}"/>
                </a:ext>
              </a:extLst>
            </p:cNvPr>
            <p:cNvCxnSpPr/>
            <p:nvPr/>
          </p:nvCxnSpPr>
          <p:spPr>
            <a:xfrm>
              <a:off x="438150" y="268605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016D01A-A11E-4914-A2E2-B4D9EDB39BCF}"/>
                </a:ext>
              </a:extLst>
            </p:cNvPr>
            <p:cNvCxnSpPr/>
            <p:nvPr/>
          </p:nvCxnSpPr>
          <p:spPr>
            <a:xfrm>
              <a:off x="438150" y="160020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Freeform: Shape 22">
              <a:extLst>
                <a:ext uri="{FF2B5EF4-FFF2-40B4-BE49-F238E27FC236}">
                  <a16:creationId xmlns:a16="http://schemas.microsoft.com/office/drawing/2014/main" id="{3513442E-9E18-42D5-AF2D-0C6B703A8392}"/>
                </a:ext>
              </a:extLst>
            </p:cNvPr>
            <p:cNvSpPr/>
            <p:nvPr/>
          </p:nvSpPr>
          <p:spPr>
            <a:xfrm>
              <a:off x="580272" y="1591183"/>
              <a:ext cx="4414748" cy="4371468"/>
            </a:xfrm>
            <a:custGeom>
              <a:avLst/>
              <a:gdLst>
                <a:gd name="connsiteX0" fmla="*/ 0 w 4391779"/>
                <a:gd name="connsiteY0" fmla="*/ 13470 h 4356870"/>
                <a:gd name="connsiteX1" fmla="*/ 1162050 w 4391779"/>
                <a:gd name="connsiteY1" fmla="*/ 108720 h 4356870"/>
                <a:gd name="connsiteX2" fmla="*/ 2533650 w 4391779"/>
                <a:gd name="connsiteY2" fmla="*/ 813570 h 4356870"/>
                <a:gd name="connsiteX3" fmla="*/ 3429000 w 4391779"/>
                <a:gd name="connsiteY3" fmla="*/ 1632720 h 4356870"/>
                <a:gd name="connsiteX4" fmla="*/ 4057650 w 4391779"/>
                <a:gd name="connsiteY4" fmla="*/ 2680470 h 4356870"/>
                <a:gd name="connsiteX5" fmla="*/ 4362450 w 4391779"/>
                <a:gd name="connsiteY5" fmla="*/ 3785370 h 4356870"/>
                <a:gd name="connsiteX6" fmla="*/ 4362450 w 4391779"/>
                <a:gd name="connsiteY6" fmla="*/ 4356870 h 4356870"/>
                <a:gd name="connsiteX0" fmla="*/ 0 w 4391779"/>
                <a:gd name="connsiteY0" fmla="*/ 9018 h 4352418"/>
                <a:gd name="connsiteX1" fmla="*/ 1181100 w 4391779"/>
                <a:gd name="connsiteY1" fmla="*/ 123318 h 4352418"/>
                <a:gd name="connsiteX2" fmla="*/ 2533650 w 4391779"/>
                <a:gd name="connsiteY2" fmla="*/ 809118 h 4352418"/>
                <a:gd name="connsiteX3" fmla="*/ 3429000 w 4391779"/>
                <a:gd name="connsiteY3" fmla="*/ 1628268 h 4352418"/>
                <a:gd name="connsiteX4" fmla="*/ 4057650 w 4391779"/>
                <a:gd name="connsiteY4" fmla="*/ 2676018 h 4352418"/>
                <a:gd name="connsiteX5" fmla="*/ 4362450 w 4391779"/>
                <a:gd name="connsiteY5" fmla="*/ 3780918 h 4352418"/>
                <a:gd name="connsiteX6" fmla="*/ 4362450 w 4391779"/>
                <a:gd name="connsiteY6" fmla="*/ 4352418 h 4352418"/>
                <a:gd name="connsiteX0" fmla="*/ 0 w 4414748"/>
                <a:gd name="connsiteY0" fmla="*/ 9018 h 4371468"/>
                <a:gd name="connsiteX1" fmla="*/ 1181100 w 4414748"/>
                <a:gd name="connsiteY1" fmla="*/ 123318 h 4371468"/>
                <a:gd name="connsiteX2" fmla="*/ 2533650 w 4414748"/>
                <a:gd name="connsiteY2" fmla="*/ 809118 h 4371468"/>
                <a:gd name="connsiteX3" fmla="*/ 3429000 w 4414748"/>
                <a:gd name="connsiteY3" fmla="*/ 1628268 h 4371468"/>
                <a:gd name="connsiteX4" fmla="*/ 4057650 w 4414748"/>
                <a:gd name="connsiteY4" fmla="*/ 2676018 h 4371468"/>
                <a:gd name="connsiteX5" fmla="*/ 4362450 w 4414748"/>
                <a:gd name="connsiteY5" fmla="*/ 3780918 h 4371468"/>
                <a:gd name="connsiteX6" fmla="*/ 4400550 w 4414748"/>
                <a:gd name="connsiteY6" fmla="*/ 4371468 h 4371468"/>
                <a:gd name="connsiteX0" fmla="*/ 0 w 4414748"/>
                <a:gd name="connsiteY0" fmla="*/ 9018 h 4371468"/>
                <a:gd name="connsiteX1" fmla="*/ 1181100 w 4414748"/>
                <a:gd name="connsiteY1" fmla="*/ 123318 h 4371468"/>
                <a:gd name="connsiteX2" fmla="*/ 2533650 w 4414748"/>
                <a:gd name="connsiteY2" fmla="*/ 809118 h 4371468"/>
                <a:gd name="connsiteX3" fmla="*/ 3429000 w 4414748"/>
                <a:gd name="connsiteY3" fmla="*/ 1628268 h 4371468"/>
                <a:gd name="connsiteX4" fmla="*/ 4057650 w 4414748"/>
                <a:gd name="connsiteY4" fmla="*/ 2676018 h 4371468"/>
                <a:gd name="connsiteX5" fmla="*/ 4362450 w 4414748"/>
                <a:gd name="connsiteY5" fmla="*/ 3780918 h 4371468"/>
                <a:gd name="connsiteX6" fmla="*/ 4400550 w 4414748"/>
                <a:gd name="connsiteY6" fmla="*/ 4371468 h 4371468"/>
                <a:gd name="connsiteX0" fmla="*/ 0 w 4414748"/>
                <a:gd name="connsiteY0" fmla="*/ 9018 h 4371468"/>
                <a:gd name="connsiteX1" fmla="*/ 1162050 w 4414748"/>
                <a:gd name="connsiteY1" fmla="*/ 123318 h 4371468"/>
                <a:gd name="connsiteX2" fmla="*/ 2533650 w 4414748"/>
                <a:gd name="connsiteY2" fmla="*/ 809118 h 4371468"/>
                <a:gd name="connsiteX3" fmla="*/ 3429000 w 4414748"/>
                <a:gd name="connsiteY3" fmla="*/ 1628268 h 4371468"/>
                <a:gd name="connsiteX4" fmla="*/ 4057650 w 4414748"/>
                <a:gd name="connsiteY4" fmla="*/ 2676018 h 4371468"/>
                <a:gd name="connsiteX5" fmla="*/ 4362450 w 4414748"/>
                <a:gd name="connsiteY5" fmla="*/ 3780918 h 4371468"/>
                <a:gd name="connsiteX6" fmla="*/ 4400550 w 4414748"/>
                <a:gd name="connsiteY6" fmla="*/ 4371468 h 437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4748" h="4371468">
                  <a:moveTo>
                    <a:pt x="0" y="9018"/>
                  </a:moveTo>
                  <a:cubicBezTo>
                    <a:pt x="369887" y="-10032"/>
                    <a:pt x="739775" y="-10032"/>
                    <a:pt x="1162050" y="123318"/>
                  </a:cubicBezTo>
                  <a:cubicBezTo>
                    <a:pt x="1584325" y="256668"/>
                    <a:pt x="2155825" y="558293"/>
                    <a:pt x="2533650" y="809118"/>
                  </a:cubicBezTo>
                  <a:cubicBezTo>
                    <a:pt x="2911475" y="1059943"/>
                    <a:pt x="3175000" y="1317118"/>
                    <a:pt x="3429000" y="1628268"/>
                  </a:cubicBezTo>
                  <a:cubicBezTo>
                    <a:pt x="3683000" y="1939418"/>
                    <a:pt x="3902075" y="2317243"/>
                    <a:pt x="4057650" y="2676018"/>
                  </a:cubicBezTo>
                  <a:cubicBezTo>
                    <a:pt x="4213225" y="3034793"/>
                    <a:pt x="4305300" y="3498343"/>
                    <a:pt x="4362450" y="3780918"/>
                  </a:cubicBezTo>
                  <a:cubicBezTo>
                    <a:pt x="4419600" y="4063493"/>
                    <a:pt x="4425950" y="4225418"/>
                    <a:pt x="4400550" y="4371468"/>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24" name="Freeform: Shape 23">
              <a:extLst>
                <a:ext uri="{FF2B5EF4-FFF2-40B4-BE49-F238E27FC236}">
                  <a16:creationId xmlns:a16="http://schemas.microsoft.com/office/drawing/2014/main" id="{D92F3979-D341-4454-9718-E0A3231FD112}"/>
                </a:ext>
              </a:extLst>
            </p:cNvPr>
            <p:cNvSpPr/>
            <p:nvPr/>
          </p:nvSpPr>
          <p:spPr>
            <a:xfrm>
              <a:off x="590550" y="1314450"/>
              <a:ext cx="4670305" cy="4610100"/>
            </a:xfrm>
            <a:custGeom>
              <a:avLst/>
              <a:gdLst>
                <a:gd name="connsiteX0" fmla="*/ 0 w 4638315"/>
                <a:gd name="connsiteY0" fmla="*/ 0 h 4610100"/>
                <a:gd name="connsiteX1" fmla="*/ 1009650 w 4638315"/>
                <a:gd name="connsiteY1" fmla="*/ 95250 h 4610100"/>
                <a:gd name="connsiteX2" fmla="*/ 2133600 w 4638315"/>
                <a:gd name="connsiteY2" fmla="*/ 476250 h 4610100"/>
                <a:gd name="connsiteX3" fmla="*/ 3009900 w 4638315"/>
                <a:gd name="connsiteY3" fmla="*/ 1028700 h 4610100"/>
                <a:gd name="connsiteX4" fmla="*/ 3790950 w 4638315"/>
                <a:gd name="connsiteY4" fmla="*/ 1847850 h 4610100"/>
                <a:gd name="connsiteX5" fmla="*/ 4248150 w 4638315"/>
                <a:gd name="connsiteY5" fmla="*/ 2686050 h 4610100"/>
                <a:gd name="connsiteX6" fmla="*/ 4533900 w 4638315"/>
                <a:gd name="connsiteY6" fmla="*/ 3524250 h 4610100"/>
                <a:gd name="connsiteX7" fmla="*/ 4629150 w 4638315"/>
                <a:gd name="connsiteY7" fmla="*/ 4210050 h 4610100"/>
                <a:gd name="connsiteX8" fmla="*/ 4629150 w 4638315"/>
                <a:gd name="connsiteY8" fmla="*/ 4610100 h 4610100"/>
                <a:gd name="connsiteX0" fmla="*/ 0 w 4638315"/>
                <a:gd name="connsiteY0" fmla="*/ 0 h 4610100"/>
                <a:gd name="connsiteX1" fmla="*/ 1009650 w 4638315"/>
                <a:gd name="connsiteY1" fmla="*/ 95250 h 4610100"/>
                <a:gd name="connsiteX2" fmla="*/ 2133600 w 4638315"/>
                <a:gd name="connsiteY2" fmla="*/ 476250 h 4610100"/>
                <a:gd name="connsiteX3" fmla="*/ 3009900 w 4638315"/>
                <a:gd name="connsiteY3" fmla="*/ 1028700 h 4610100"/>
                <a:gd name="connsiteX4" fmla="*/ 3790950 w 4638315"/>
                <a:gd name="connsiteY4" fmla="*/ 1847850 h 4610100"/>
                <a:gd name="connsiteX5" fmla="*/ 4305300 w 4638315"/>
                <a:gd name="connsiteY5" fmla="*/ 2647950 h 4610100"/>
                <a:gd name="connsiteX6" fmla="*/ 4533900 w 4638315"/>
                <a:gd name="connsiteY6" fmla="*/ 3524250 h 4610100"/>
                <a:gd name="connsiteX7" fmla="*/ 4629150 w 4638315"/>
                <a:gd name="connsiteY7" fmla="*/ 4210050 h 4610100"/>
                <a:gd name="connsiteX8" fmla="*/ 4629150 w 4638315"/>
                <a:gd name="connsiteY8" fmla="*/ 4610100 h 4610100"/>
                <a:gd name="connsiteX0" fmla="*/ 0 w 4634524"/>
                <a:gd name="connsiteY0" fmla="*/ 0 h 4610100"/>
                <a:gd name="connsiteX1" fmla="*/ 1009650 w 4634524"/>
                <a:gd name="connsiteY1" fmla="*/ 95250 h 4610100"/>
                <a:gd name="connsiteX2" fmla="*/ 2133600 w 4634524"/>
                <a:gd name="connsiteY2" fmla="*/ 476250 h 4610100"/>
                <a:gd name="connsiteX3" fmla="*/ 3009900 w 4634524"/>
                <a:gd name="connsiteY3" fmla="*/ 1028700 h 4610100"/>
                <a:gd name="connsiteX4" fmla="*/ 3790950 w 4634524"/>
                <a:gd name="connsiteY4" fmla="*/ 1847850 h 4610100"/>
                <a:gd name="connsiteX5" fmla="*/ 4305300 w 4634524"/>
                <a:gd name="connsiteY5" fmla="*/ 2647950 h 4610100"/>
                <a:gd name="connsiteX6" fmla="*/ 4591050 w 4634524"/>
                <a:gd name="connsiteY6" fmla="*/ 3486150 h 4610100"/>
                <a:gd name="connsiteX7" fmla="*/ 4629150 w 4634524"/>
                <a:gd name="connsiteY7" fmla="*/ 4210050 h 4610100"/>
                <a:gd name="connsiteX8" fmla="*/ 4629150 w 4634524"/>
                <a:gd name="connsiteY8" fmla="*/ 4610100 h 4610100"/>
                <a:gd name="connsiteX0" fmla="*/ 0 w 4649562"/>
                <a:gd name="connsiteY0" fmla="*/ 0 h 4610100"/>
                <a:gd name="connsiteX1" fmla="*/ 1009650 w 4649562"/>
                <a:gd name="connsiteY1" fmla="*/ 95250 h 4610100"/>
                <a:gd name="connsiteX2" fmla="*/ 2133600 w 4649562"/>
                <a:gd name="connsiteY2" fmla="*/ 476250 h 4610100"/>
                <a:gd name="connsiteX3" fmla="*/ 3009900 w 4649562"/>
                <a:gd name="connsiteY3" fmla="*/ 1028700 h 4610100"/>
                <a:gd name="connsiteX4" fmla="*/ 3790950 w 4649562"/>
                <a:gd name="connsiteY4" fmla="*/ 1847850 h 4610100"/>
                <a:gd name="connsiteX5" fmla="*/ 4305300 w 4649562"/>
                <a:gd name="connsiteY5" fmla="*/ 2647950 h 4610100"/>
                <a:gd name="connsiteX6" fmla="*/ 4591050 w 4649562"/>
                <a:gd name="connsiteY6" fmla="*/ 3486150 h 4610100"/>
                <a:gd name="connsiteX7" fmla="*/ 4648200 w 4649562"/>
                <a:gd name="connsiteY7" fmla="*/ 4114800 h 4610100"/>
                <a:gd name="connsiteX8" fmla="*/ 4629150 w 4649562"/>
                <a:gd name="connsiteY8" fmla="*/ 4610100 h 4610100"/>
                <a:gd name="connsiteX0" fmla="*/ 0 w 4651858"/>
                <a:gd name="connsiteY0" fmla="*/ 0 h 4610100"/>
                <a:gd name="connsiteX1" fmla="*/ 1009650 w 4651858"/>
                <a:gd name="connsiteY1" fmla="*/ 95250 h 4610100"/>
                <a:gd name="connsiteX2" fmla="*/ 2133600 w 4651858"/>
                <a:gd name="connsiteY2" fmla="*/ 476250 h 4610100"/>
                <a:gd name="connsiteX3" fmla="*/ 3009900 w 4651858"/>
                <a:gd name="connsiteY3" fmla="*/ 1028700 h 4610100"/>
                <a:gd name="connsiteX4" fmla="*/ 3790950 w 4651858"/>
                <a:gd name="connsiteY4" fmla="*/ 1847850 h 4610100"/>
                <a:gd name="connsiteX5" fmla="*/ 4305300 w 4651858"/>
                <a:gd name="connsiteY5" fmla="*/ 2647950 h 4610100"/>
                <a:gd name="connsiteX6" fmla="*/ 4552950 w 4651858"/>
                <a:gd name="connsiteY6" fmla="*/ 3429000 h 4610100"/>
                <a:gd name="connsiteX7" fmla="*/ 4648200 w 4651858"/>
                <a:gd name="connsiteY7" fmla="*/ 4114800 h 4610100"/>
                <a:gd name="connsiteX8" fmla="*/ 4629150 w 4651858"/>
                <a:gd name="connsiteY8" fmla="*/ 4610100 h 4610100"/>
                <a:gd name="connsiteX0" fmla="*/ 0 w 4670305"/>
                <a:gd name="connsiteY0" fmla="*/ 0 h 4610100"/>
                <a:gd name="connsiteX1" fmla="*/ 1009650 w 4670305"/>
                <a:gd name="connsiteY1" fmla="*/ 95250 h 4610100"/>
                <a:gd name="connsiteX2" fmla="*/ 2133600 w 4670305"/>
                <a:gd name="connsiteY2" fmla="*/ 476250 h 4610100"/>
                <a:gd name="connsiteX3" fmla="*/ 3009900 w 4670305"/>
                <a:gd name="connsiteY3" fmla="*/ 1028700 h 4610100"/>
                <a:gd name="connsiteX4" fmla="*/ 3790950 w 4670305"/>
                <a:gd name="connsiteY4" fmla="*/ 1847850 h 4610100"/>
                <a:gd name="connsiteX5" fmla="*/ 4305300 w 4670305"/>
                <a:gd name="connsiteY5" fmla="*/ 2647950 h 4610100"/>
                <a:gd name="connsiteX6" fmla="*/ 4552950 w 4670305"/>
                <a:gd name="connsiteY6" fmla="*/ 3429000 h 4610100"/>
                <a:gd name="connsiteX7" fmla="*/ 4648200 w 4670305"/>
                <a:gd name="connsiteY7" fmla="*/ 4114800 h 4610100"/>
                <a:gd name="connsiteX8" fmla="*/ 4667250 w 4670305"/>
                <a:gd name="connsiteY8" fmla="*/ 4610100 h 46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70305" h="4610100">
                  <a:moveTo>
                    <a:pt x="0" y="0"/>
                  </a:moveTo>
                  <a:cubicBezTo>
                    <a:pt x="327025" y="7937"/>
                    <a:pt x="654050" y="15875"/>
                    <a:pt x="1009650" y="95250"/>
                  </a:cubicBezTo>
                  <a:cubicBezTo>
                    <a:pt x="1365250" y="174625"/>
                    <a:pt x="1800225" y="320675"/>
                    <a:pt x="2133600" y="476250"/>
                  </a:cubicBezTo>
                  <a:cubicBezTo>
                    <a:pt x="2466975" y="631825"/>
                    <a:pt x="2733675" y="800100"/>
                    <a:pt x="3009900" y="1028700"/>
                  </a:cubicBezTo>
                  <a:cubicBezTo>
                    <a:pt x="3286125" y="1257300"/>
                    <a:pt x="3575050" y="1577975"/>
                    <a:pt x="3790950" y="1847850"/>
                  </a:cubicBezTo>
                  <a:cubicBezTo>
                    <a:pt x="4006850" y="2117725"/>
                    <a:pt x="4178300" y="2384425"/>
                    <a:pt x="4305300" y="2647950"/>
                  </a:cubicBezTo>
                  <a:cubicBezTo>
                    <a:pt x="4432300" y="2911475"/>
                    <a:pt x="4495800" y="3184525"/>
                    <a:pt x="4552950" y="3429000"/>
                  </a:cubicBezTo>
                  <a:cubicBezTo>
                    <a:pt x="4610100" y="3673475"/>
                    <a:pt x="4629150" y="3917950"/>
                    <a:pt x="4648200" y="4114800"/>
                  </a:cubicBezTo>
                  <a:cubicBezTo>
                    <a:pt x="4667250" y="4311650"/>
                    <a:pt x="4675187" y="4500562"/>
                    <a:pt x="4667250" y="4610100"/>
                  </a:cubicBezTo>
                </a:path>
              </a:pathLst>
            </a:custGeom>
            <a:noFill/>
            <a:ln w="76200">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A0A2874F-FDE0-49B1-9D06-05732464A8E5}"/>
                </a:ext>
              </a:extLst>
            </p:cNvPr>
            <p:cNvSpPr/>
            <p:nvPr/>
          </p:nvSpPr>
          <p:spPr>
            <a:xfrm>
              <a:off x="514350" y="1238250"/>
              <a:ext cx="152400" cy="17145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7E878261-2BAB-4961-8969-193F31D65107}"/>
                </a:ext>
              </a:extLst>
            </p:cNvPr>
            <p:cNvCxnSpPr>
              <a:cxnSpLocks/>
            </p:cNvCxnSpPr>
            <p:nvPr/>
          </p:nvCxnSpPr>
          <p:spPr>
            <a:xfrm flipV="1">
              <a:off x="627902" y="820594"/>
              <a:ext cx="1358425" cy="5003690"/>
            </a:xfrm>
            <a:prstGeom prst="line">
              <a:avLst/>
            </a:prstGeom>
            <a:ln w="28575">
              <a:solidFill>
                <a:schemeClr val="accent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0F3BEBBC-7860-4CFA-9047-1968E71E03AA}"/>
                </a:ext>
              </a:extLst>
            </p:cNvPr>
            <p:cNvSpPr txBox="1"/>
            <p:nvPr/>
          </p:nvSpPr>
          <p:spPr>
            <a:xfrm>
              <a:off x="2990100" y="3507705"/>
              <a:ext cx="1604207" cy="707886"/>
            </a:xfrm>
            <a:prstGeom prst="rect">
              <a:avLst/>
            </a:prstGeom>
            <a:noFill/>
          </p:spPr>
          <p:txBody>
            <a:bodyPr wrap="square" rtlCol="0">
              <a:spAutoFit/>
            </a:bodyPr>
            <a:lstStyle/>
            <a:p>
              <a:r>
                <a:rPr lang="en-US" sz="2000" b="1" dirty="0">
                  <a:solidFill>
                    <a:srgbClr val="FF0000"/>
                  </a:solidFill>
                </a:rPr>
                <a:t>Surface of Earth</a:t>
              </a:r>
            </a:p>
          </p:txBody>
        </p:sp>
        <p:sp>
          <p:nvSpPr>
            <p:cNvPr id="42" name="TextBox 41">
              <a:extLst>
                <a:ext uri="{FF2B5EF4-FFF2-40B4-BE49-F238E27FC236}">
                  <a16:creationId xmlns:a16="http://schemas.microsoft.com/office/drawing/2014/main" id="{1E4F2273-8097-4F28-8B49-D9D7D1C0EAF5}"/>
                </a:ext>
              </a:extLst>
            </p:cNvPr>
            <p:cNvSpPr txBox="1"/>
            <p:nvPr/>
          </p:nvSpPr>
          <p:spPr>
            <a:xfrm>
              <a:off x="4459705" y="2553970"/>
              <a:ext cx="1748590" cy="707886"/>
            </a:xfrm>
            <a:prstGeom prst="rect">
              <a:avLst/>
            </a:prstGeom>
            <a:noFill/>
          </p:spPr>
          <p:txBody>
            <a:bodyPr wrap="square" rtlCol="0">
              <a:spAutoFit/>
            </a:bodyPr>
            <a:lstStyle/>
            <a:p>
              <a:r>
                <a:rPr lang="en-US" sz="2000" b="1" dirty="0">
                  <a:solidFill>
                    <a:srgbClr val="7030A0"/>
                  </a:solidFill>
                </a:rPr>
                <a:t>200 mi. high orbital track</a:t>
              </a:r>
            </a:p>
          </p:txBody>
        </p:sp>
        <p:sp>
          <p:nvSpPr>
            <p:cNvPr id="43" name="TextBox 42">
              <a:extLst>
                <a:ext uri="{FF2B5EF4-FFF2-40B4-BE49-F238E27FC236}">
                  <a16:creationId xmlns:a16="http://schemas.microsoft.com/office/drawing/2014/main" id="{F2200832-A8D9-440C-84A2-225C3C127D4D}"/>
                </a:ext>
              </a:extLst>
            </p:cNvPr>
            <p:cNvSpPr txBox="1"/>
            <p:nvPr/>
          </p:nvSpPr>
          <p:spPr>
            <a:xfrm>
              <a:off x="569721" y="820594"/>
              <a:ext cx="1604207" cy="400110"/>
            </a:xfrm>
            <a:prstGeom prst="rect">
              <a:avLst/>
            </a:prstGeom>
            <a:noFill/>
          </p:spPr>
          <p:txBody>
            <a:bodyPr wrap="square" rtlCol="0">
              <a:spAutoFit/>
            </a:bodyPr>
            <a:lstStyle/>
            <a:p>
              <a:r>
                <a:rPr lang="en-US" sz="2000" b="1" dirty="0">
                  <a:solidFill>
                    <a:srgbClr val="FFFF00"/>
                  </a:solidFill>
                </a:rPr>
                <a:t>Satellite</a:t>
              </a:r>
            </a:p>
          </p:txBody>
        </p:sp>
        <p:sp>
          <p:nvSpPr>
            <p:cNvPr id="27" name="Rectangle 26">
              <a:extLst>
                <a:ext uri="{FF2B5EF4-FFF2-40B4-BE49-F238E27FC236}">
                  <a16:creationId xmlns:a16="http://schemas.microsoft.com/office/drawing/2014/main" id="{9074F210-C123-484E-A3EF-6E3A2385BA4D}"/>
                </a:ext>
              </a:extLst>
            </p:cNvPr>
            <p:cNvSpPr/>
            <p:nvPr/>
          </p:nvSpPr>
          <p:spPr>
            <a:xfrm>
              <a:off x="3422298" y="702569"/>
              <a:ext cx="226423" cy="24402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15A62656-C74F-4FEB-8764-F27CA8AD0AE8}"/>
                </a:ext>
              </a:extLst>
            </p:cNvPr>
            <p:cNvSpPr txBox="1"/>
            <p:nvPr/>
          </p:nvSpPr>
          <p:spPr>
            <a:xfrm>
              <a:off x="3689048" y="638184"/>
              <a:ext cx="2634257" cy="369332"/>
            </a:xfrm>
            <a:prstGeom prst="rect">
              <a:avLst/>
            </a:prstGeom>
            <a:noFill/>
          </p:spPr>
          <p:txBody>
            <a:bodyPr wrap="square" rtlCol="0">
              <a:spAutoFit/>
            </a:bodyPr>
            <a:lstStyle/>
            <a:p>
              <a:r>
                <a:rPr lang="en-US" dirty="0"/>
                <a:t>200 </a:t>
              </a:r>
              <a:r>
                <a:rPr lang="en-US" dirty="0" err="1"/>
                <a:t>nmi</a:t>
              </a:r>
              <a:r>
                <a:rPr lang="en-US" dirty="0"/>
                <a:t> x 200 </a:t>
              </a:r>
              <a:r>
                <a:rPr lang="en-US" dirty="0" err="1"/>
                <a:t>nmi</a:t>
              </a:r>
              <a:r>
                <a:rPr lang="en-US" dirty="0"/>
                <a:t> square</a:t>
              </a:r>
            </a:p>
          </p:txBody>
        </p:sp>
        <p:cxnSp>
          <p:nvCxnSpPr>
            <p:cNvPr id="5" name="Straight Arrow Connector 4">
              <a:extLst>
                <a:ext uri="{FF2B5EF4-FFF2-40B4-BE49-F238E27FC236}">
                  <a16:creationId xmlns:a16="http://schemas.microsoft.com/office/drawing/2014/main" id="{CE7E762D-2AD4-489B-A12C-6698FFCB0E97}"/>
                </a:ext>
              </a:extLst>
            </p:cNvPr>
            <p:cNvCxnSpPr>
              <a:cxnSpLocks/>
            </p:cNvCxnSpPr>
            <p:nvPr/>
          </p:nvCxnSpPr>
          <p:spPr>
            <a:xfrm flipV="1">
              <a:off x="545318" y="4253691"/>
              <a:ext cx="4048989" cy="166433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4A01DC1F-3630-447E-A5FD-377EBEC6C0ED}"/>
                </a:ext>
              </a:extLst>
            </p:cNvPr>
            <p:cNvSpPr txBox="1"/>
            <p:nvPr/>
          </p:nvSpPr>
          <p:spPr>
            <a:xfrm>
              <a:off x="2354616" y="5078564"/>
              <a:ext cx="2573796" cy="707886"/>
            </a:xfrm>
            <a:prstGeom prst="rect">
              <a:avLst/>
            </a:prstGeom>
            <a:noFill/>
          </p:spPr>
          <p:txBody>
            <a:bodyPr wrap="square" rtlCol="0">
              <a:spAutoFit/>
            </a:bodyPr>
            <a:lstStyle/>
            <a:p>
              <a:r>
                <a:rPr lang="en-US" sz="2000" dirty="0"/>
                <a:t>Radius of the earth is approx. 4,000 mi</a:t>
              </a:r>
            </a:p>
          </p:txBody>
        </p:sp>
      </p:grpSp>
      <p:sp>
        <p:nvSpPr>
          <p:cNvPr id="28" name="TextBox 27">
            <a:extLst>
              <a:ext uri="{FF2B5EF4-FFF2-40B4-BE49-F238E27FC236}">
                <a16:creationId xmlns:a16="http://schemas.microsoft.com/office/drawing/2014/main" id="{42A17F54-63B8-4122-9B90-EEBDCCDDF83D}"/>
              </a:ext>
            </a:extLst>
          </p:cNvPr>
          <p:cNvSpPr txBox="1"/>
          <p:nvPr/>
        </p:nvSpPr>
        <p:spPr>
          <a:xfrm>
            <a:off x="6821426" y="678373"/>
            <a:ext cx="4932423" cy="830997"/>
          </a:xfrm>
          <a:prstGeom prst="rect">
            <a:avLst/>
          </a:prstGeom>
          <a:noFill/>
        </p:spPr>
        <p:txBody>
          <a:bodyPr wrap="square" rtlCol="0">
            <a:spAutoFit/>
          </a:bodyPr>
          <a:lstStyle/>
          <a:p>
            <a:r>
              <a:rPr lang="en-US" sz="2400" dirty="0"/>
              <a:t>The horizontal and vertical distances are plotted on the graph…</a:t>
            </a:r>
          </a:p>
        </p:txBody>
      </p:sp>
      <p:grpSp>
        <p:nvGrpSpPr>
          <p:cNvPr id="37" name="Group 36">
            <a:extLst>
              <a:ext uri="{FF2B5EF4-FFF2-40B4-BE49-F238E27FC236}">
                <a16:creationId xmlns:a16="http://schemas.microsoft.com/office/drawing/2014/main" id="{B0702307-23C1-4CDF-855C-C240AD15CB9F}"/>
              </a:ext>
            </a:extLst>
          </p:cNvPr>
          <p:cNvGrpSpPr/>
          <p:nvPr/>
        </p:nvGrpSpPr>
        <p:grpSpPr>
          <a:xfrm>
            <a:off x="1702633" y="1299667"/>
            <a:ext cx="10051216" cy="2857220"/>
            <a:chOff x="1702633" y="1299667"/>
            <a:chExt cx="10051216" cy="2857220"/>
          </a:xfrm>
        </p:grpSpPr>
        <p:sp>
          <p:nvSpPr>
            <p:cNvPr id="34" name="TextBox 33">
              <a:extLst>
                <a:ext uri="{FF2B5EF4-FFF2-40B4-BE49-F238E27FC236}">
                  <a16:creationId xmlns:a16="http://schemas.microsoft.com/office/drawing/2014/main" id="{DCD48926-2E39-4DFA-AEE1-54F97A525180}"/>
                </a:ext>
              </a:extLst>
            </p:cNvPr>
            <p:cNvSpPr txBox="1"/>
            <p:nvPr/>
          </p:nvSpPr>
          <p:spPr>
            <a:xfrm>
              <a:off x="6821426" y="2956558"/>
              <a:ext cx="4932423" cy="1200329"/>
            </a:xfrm>
            <a:prstGeom prst="rect">
              <a:avLst/>
            </a:prstGeom>
            <a:noFill/>
          </p:spPr>
          <p:txBody>
            <a:bodyPr wrap="square" rtlCol="0">
              <a:spAutoFit/>
            </a:bodyPr>
            <a:lstStyle/>
            <a:p>
              <a:r>
                <a:rPr lang="en-US" sz="2400" dirty="0"/>
                <a:t>Over the same time period, the satellite also falls 200 miles (1 square) towards the center of the earth.</a:t>
              </a:r>
            </a:p>
          </p:txBody>
        </p:sp>
        <p:sp>
          <p:nvSpPr>
            <p:cNvPr id="35" name="Rectangle 34">
              <a:extLst>
                <a:ext uri="{FF2B5EF4-FFF2-40B4-BE49-F238E27FC236}">
                  <a16:creationId xmlns:a16="http://schemas.microsoft.com/office/drawing/2014/main" id="{E6F731C4-FCEB-490C-A318-91AA8859A333}"/>
                </a:ext>
              </a:extLst>
            </p:cNvPr>
            <p:cNvSpPr/>
            <p:nvPr/>
          </p:nvSpPr>
          <p:spPr>
            <a:xfrm rot="1124803">
              <a:off x="1702633" y="1299667"/>
              <a:ext cx="226423" cy="24402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78835DEA-37DE-46E5-8686-8B968065D051}"/>
              </a:ext>
            </a:extLst>
          </p:cNvPr>
          <p:cNvGrpSpPr/>
          <p:nvPr/>
        </p:nvGrpSpPr>
        <p:grpSpPr>
          <a:xfrm>
            <a:off x="666750" y="1338043"/>
            <a:ext cx="11087099" cy="1528344"/>
            <a:chOff x="666750" y="1338043"/>
            <a:chExt cx="11087099" cy="1528344"/>
          </a:xfrm>
        </p:grpSpPr>
        <p:sp>
          <p:nvSpPr>
            <p:cNvPr id="29" name="TextBox 28">
              <a:extLst>
                <a:ext uri="{FF2B5EF4-FFF2-40B4-BE49-F238E27FC236}">
                  <a16:creationId xmlns:a16="http://schemas.microsoft.com/office/drawing/2014/main" id="{2E71BF04-5F8D-409A-AC18-638F35C9E3F9}"/>
                </a:ext>
              </a:extLst>
            </p:cNvPr>
            <p:cNvSpPr txBox="1"/>
            <p:nvPr/>
          </p:nvSpPr>
          <p:spPr>
            <a:xfrm>
              <a:off x="6821426" y="1666058"/>
              <a:ext cx="4932423" cy="1200329"/>
            </a:xfrm>
            <a:prstGeom prst="rect">
              <a:avLst/>
            </a:prstGeom>
            <a:noFill/>
          </p:spPr>
          <p:txBody>
            <a:bodyPr wrap="square" rtlCol="0">
              <a:spAutoFit/>
            </a:bodyPr>
            <a:lstStyle/>
            <a:p>
              <a:r>
                <a:rPr lang="en-US" sz="2400" dirty="0"/>
                <a:t>Dividing the 1,167 mile horizontal displacement by 200 squares/</a:t>
              </a:r>
              <a:r>
                <a:rPr lang="en-US" sz="2400" dirty="0" err="1"/>
                <a:t>nmi</a:t>
              </a:r>
              <a:r>
                <a:rPr lang="en-US" sz="2400" dirty="0"/>
                <a:t> yields 5.8 squares on the graph.</a:t>
              </a:r>
            </a:p>
          </p:txBody>
        </p:sp>
        <p:cxnSp>
          <p:nvCxnSpPr>
            <p:cNvPr id="31" name="Straight Arrow Connector 30">
              <a:extLst>
                <a:ext uri="{FF2B5EF4-FFF2-40B4-BE49-F238E27FC236}">
                  <a16:creationId xmlns:a16="http://schemas.microsoft.com/office/drawing/2014/main" id="{DD6CBA17-F378-484E-8B5A-0A9D360D6DF3}"/>
                </a:ext>
              </a:extLst>
            </p:cNvPr>
            <p:cNvCxnSpPr>
              <a:cxnSpLocks/>
            </p:cNvCxnSpPr>
            <p:nvPr/>
          </p:nvCxnSpPr>
          <p:spPr>
            <a:xfrm>
              <a:off x="666750" y="1338043"/>
              <a:ext cx="1201664" cy="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8E636772-0A75-456B-B46B-DDF327DF681B}"/>
              </a:ext>
            </a:extLst>
          </p:cNvPr>
          <p:cNvGrpSpPr/>
          <p:nvPr/>
        </p:nvGrpSpPr>
        <p:grpSpPr>
          <a:xfrm>
            <a:off x="1701946" y="1422390"/>
            <a:ext cx="9895013" cy="4441004"/>
            <a:chOff x="1701946" y="1422390"/>
            <a:chExt cx="9895013" cy="4441004"/>
          </a:xfrm>
        </p:grpSpPr>
        <p:sp>
          <p:nvSpPr>
            <p:cNvPr id="38" name="Oval 37">
              <a:extLst>
                <a:ext uri="{FF2B5EF4-FFF2-40B4-BE49-F238E27FC236}">
                  <a16:creationId xmlns:a16="http://schemas.microsoft.com/office/drawing/2014/main" id="{70275320-C0FA-4FC9-8629-2CB3B9A2736A}"/>
                </a:ext>
              </a:extLst>
            </p:cNvPr>
            <p:cNvSpPr/>
            <p:nvPr/>
          </p:nvSpPr>
          <p:spPr>
            <a:xfrm>
              <a:off x="1701946" y="1422390"/>
              <a:ext cx="152400" cy="17145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09A8D6C-1F19-41C8-9568-FECEE0F4CB5E}"/>
                </a:ext>
              </a:extLst>
            </p:cNvPr>
            <p:cNvSpPr txBox="1"/>
            <p:nvPr/>
          </p:nvSpPr>
          <p:spPr>
            <a:xfrm>
              <a:off x="6821426" y="4293734"/>
              <a:ext cx="4775533" cy="1569660"/>
            </a:xfrm>
            <a:prstGeom prst="rect">
              <a:avLst/>
            </a:prstGeom>
            <a:noFill/>
          </p:spPr>
          <p:txBody>
            <a:bodyPr wrap="square" rtlCol="0">
              <a:spAutoFit/>
            </a:bodyPr>
            <a:lstStyle/>
            <a:p>
              <a:r>
                <a:rPr lang="en-US" sz="2400" dirty="0"/>
                <a:t>So the satellite moves 1,167 </a:t>
              </a:r>
              <a:r>
                <a:rPr lang="en-US" sz="2400" dirty="0" err="1"/>
                <a:t>nmi</a:t>
              </a:r>
              <a:r>
                <a:rPr lang="en-US" sz="2400" dirty="0"/>
                <a:t>. horizontally and moves down 200 </a:t>
              </a:r>
              <a:r>
                <a:rPr lang="en-US" sz="2400" dirty="0" err="1"/>
                <a:t>nmi</a:t>
              </a:r>
              <a:r>
                <a:rPr lang="en-US" sz="2400" dirty="0"/>
                <a:t>.  This places the satellite on the desired orbital track…</a:t>
              </a:r>
            </a:p>
          </p:txBody>
        </p:sp>
      </p:grpSp>
      <p:sp>
        <p:nvSpPr>
          <p:cNvPr id="2" name="Slide Number Placeholder 1">
            <a:extLst>
              <a:ext uri="{FF2B5EF4-FFF2-40B4-BE49-F238E27FC236}">
                <a16:creationId xmlns:a16="http://schemas.microsoft.com/office/drawing/2014/main" id="{763FECA4-23E6-471B-8B7B-107E03E806DA}"/>
              </a:ext>
            </a:extLst>
          </p:cNvPr>
          <p:cNvSpPr>
            <a:spLocks noGrp="1"/>
          </p:cNvSpPr>
          <p:nvPr>
            <p:ph type="sldNum" sz="quarter" idx="12"/>
          </p:nvPr>
        </p:nvSpPr>
        <p:spPr/>
        <p:txBody>
          <a:bodyPr/>
          <a:lstStyle/>
          <a:p>
            <a:fld id="{6659D5B6-3253-45CB-9F23-8B577146FC8E}" type="slidenum">
              <a:rPr lang="en-US" smtClean="0"/>
              <a:t>13</a:t>
            </a:fld>
            <a:endParaRPr lang="en-US"/>
          </a:p>
        </p:txBody>
      </p:sp>
    </p:spTree>
    <p:extLst>
      <p:ext uri="{BB962C8B-B14F-4D97-AF65-F5344CB8AC3E}">
        <p14:creationId xmlns:p14="http://schemas.microsoft.com/office/powerpoint/2010/main" val="142747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91825AB-120A-4F65-B0D9-FFA0970749DF}"/>
              </a:ext>
            </a:extLst>
          </p:cNvPr>
          <p:cNvPicPr>
            <a:picLocks noChangeAspect="1"/>
          </p:cNvPicPr>
          <p:nvPr/>
        </p:nvPicPr>
        <p:blipFill rotWithShape="1">
          <a:blip r:embed="rId2">
            <a:extLst>
              <a:ext uri="{28A0092B-C50C-407E-A947-70E740481C1C}">
                <a14:useLocalDpi xmlns:a14="http://schemas.microsoft.com/office/drawing/2010/main" val="0"/>
              </a:ext>
            </a:extLst>
          </a:blip>
          <a:srcRect l="22134"/>
          <a:stretch/>
        </p:blipFill>
        <p:spPr>
          <a:xfrm rot="10800000">
            <a:off x="342900" y="266700"/>
            <a:ext cx="6210300" cy="5981700"/>
          </a:xfrm>
          <a:prstGeom prst="rect">
            <a:avLst/>
          </a:prstGeom>
        </p:spPr>
      </p:pic>
      <p:cxnSp>
        <p:nvCxnSpPr>
          <p:cNvPr id="11" name="Straight Connector 10">
            <a:extLst>
              <a:ext uri="{FF2B5EF4-FFF2-40B4-BE49-F238E27FC236}">
                <a16:creationId xmlns:a16="http://schemas.microsoft.com/office/drawing/2014/main" id="{44C3153A-DB50-4986-8686-29F4217A4204}"/>
              </a:ext>
            </a:extLst>
          </p:cNvPr>
          <p:cNvCxnSpPr>
            <a:cxnSpLocks/>
          </p:cNvCxnSpPr>
          <p:nvPr/>
        </p:nvCxnSpPr>
        <p:spPr>
          <a:xfrm>
            <a:off x="590550" y="5962650"/>
            <a:ext cx="59626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BC9210-A486-4ACA-88C3-13670D0AE55E}"/>
              </a:ext>
            </a:extLst>
          </p:cNvPr>
          <p:cNvCxnSpPr>
            <a:cxnSpLocks/>
          </p:cNvCxnSpPr>
          <p:nvPr/>
        </p:nvCxnSpPr>
        <p:spPr>
          <a:xfrm flipV="1">
            <a:off x="590550" y="542925"/>
            <a:ext cx="0" cy="54292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0CCE448-733B-4EAB-8781-37362FA45FCE}"/>
              </a:ext>
            </a:extLst>
          </p:cNvPr>
          <p:cNvCxnSpPr/>
          <p:nvPr/>
        </p:nvCxnSpPr>
        <p:spPr>
          <a:xfrm>
            <a:off x="438150" y="485775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D31AC44-89E7-494E-A9B7-EB0D51525504}"/>
              </a:ext>
            </a:extLst>
          </p:cNvPr>
          <p:cNvCxnSpPr/>
          <p:nvPr/>
        </p:nvCxnSpPr>
        <p:spPr>
          <a:xfrm>
            <a:off x="438150" y="375285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6AEB755-B583-46DC-86C6-338FA17E78AB}"/>
              </a:ext>
            </a:extLst>
          </p:cNvPr>
          <p:cNvCxnSpPr/>
          <p:nvPr/>
        </p:nvCxnSpPr>
        <p:spPr>
          <a:xfrm>
            <a:off x="438150" y="268605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016D01A-A11E-4914-A2E2-B4D9EDB39BCF}"/>
              </a:ext>
            </a:extLst>
          </p:cNvPr>
          <p:cNvCxnSpPr/>
          <p:nvPr/>
        </p:nvCxnSpPr>
        <p:spPr>
          <a:xfrm>
            <a:off x="438150" y="160020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Freeform: Shape 22">
            <a:extLst>
              <a:ext uri="{FF2B5EF4-FFF2-40B4-BE49-F238E27FC236}">
                <a16:creationId xmlns:a16="http://schemas.microsoft.com/office/drawing/2014/main" id="{3513442E-9E18-42D5-AF2D-0C6B703A8392}"/>
              </a:ext>
            </a:extLst>
          </p:cNvPr>
          <p:cNvSpPr/>
          <p:nvPr/>
        </p:nvSpPr>
        <p:spPr>
          <a:xfrm>
            <a:off x="580272" y="1591183"/>
            <a:ext cx="4414748" cy="4371468"/>
          </a:xfrm>
          <a:custGeom>
            <a:avLst/>
            <a:gdLst>
              <a:gd name="connsiteX0" fmla="*/ 0 w 4391779"/>
              <a:gd name="connsiteY0" fmla="*/ 13470 h 4356870"/>
              <a:gd name="connsiteX1" fmla="*/ 1162050 w 4391779"/>
              <a:gd name="connsiteY1" fmla="*/ 108720 h 4356870"/>
              <a:gd name="connsiteX2" fmla="*/ 2533650 w 4391779"/>
              <a:gd name="connsiteY2" fmla="*/ 813570 h 4356870"/>
              <a:gd name="connsiteX3" fmla="*/ 3429000 w 4391779"/>
              <a:gd name="connsiteY3" fmla="*/ 1632720 h 4356870"/>
              <a:gd name="connsiteX4" fmla="*/ 4057650 w 4391779"/>
              <a:gd name="connsiteY4" fmla="*/ 2680470 h 4356870"/>
              <a:gd name="connsiteX5" fmla="*/ 4362450 w 4391779"/>
              <a:gd name="connsiteY5" fmla="*/ 3785370 h 4356870"/>
              <a:gd name="connsiteX6" fmla="*/ 4362450 w 4391779"/>
              <a:gd name="connsiteY6" fmla="*/ 4356870 h 4356870"/>
              <a:gd name="connsiteX0" fmla="*/ 0 w 4391779"/>
              <a:gd name="connsiteY0" fmla="*/ 9018 h 4352418"/>
              <a:gd name="connsiteX1" fmla="*/ 1181100 w 4391779"/>
              <a:gd name="connsiteY1" fmla="*/ 123318 h 4352418"/>
              <a:gd name="connsiteX2" fmla="*/ 2533650 w 4391779"/>
              <a:gd name="connsiteY2" fmla="*/ 809118 h 4352418"/>
              <a:gd name="connsiteX3" fmla="*/ 3429000 w 4391779"/>
              <a:gd name="connsiteY3" fmla="*/ 1628268 h 4352418"/>
              <a:gd name="connsiteX4" fmla="*/ 4057650 w 4391779"/>
              <a:gd name="connsiteY4" fmla="*/ 2676018 h 4352418"/>
              <a:gd name="connsiteX5" fmla="*/ 4362450 w 4391779"/>
              <a:gd name="connsiteY5" fmla="*/ 3780918 h 4352418"/>
              <a:gd name="connsiteX6" fmla="*/ 4362450 w 4391779"/>
              <a:gd name="connsiteY6" fmla="*/ 4352418 h 4352418"/>
              <a:gd name="connsiteX0" fmla="*/ 0 w 4414748"/>
              <a:gd name="connsiteY0" fmla="*/ 9018 h 4371468"/>
              <a:gd name="connsiteX1" fmla="*/ 1181100 w 4414748"/>
              <a:gd name="connsiteY1" fmla="*/ 123318 h 4371468"/>
              <a:gd name="connsiteX2" fmla="*/ 2533650 w 4414748"/>
              <a:gd name="connsiteY2" fmla="*/ 809118 h 4371468"/>
              <a:gd name="connsiteX3" fmla="*/ 3429000 w 4414748"/>
              <a:gd name="connsiteY3" fmla="*/ 1628268 h 4371468"/>
              <a:gd name="connsiteX4" fmla="*/ 4057650 w 4414748"/>
              <a:gd name="connsiteY4" fmla="*/ 2676018 h 4371468"/>
              <a:gd name="connsiteX5" fmla="*/ 4362450 w 4414748"/>
              <a:gd name="connsiteY5" fmla="*/ 3780918 h 4371468"/>
              <a:gd name="connsiteX6" fmla="*/ 4400550 w 4414748"/>
              <a:gd name="connsiteY6" fmla="*/ 4371468 h 4371468"/>
              <a:gd name="connsiteX0" fmla="*/ 0 w 4414748"/>
              <a:gd name="connsiteY0" fmla="*/ 9018 h 4371468"/>
              <a:gd name="connsiteX1" fmla="*/ 1181100 w 4414748"/>
              <a:gd name="connsiteY1" fmla="*/ 123318 h 4371468"/>
              <a:gd name="connsiteX2" fmla="*/ 2533650 w 4414748"/>
              <a:gd name="connsiteY2" fmla="*/ 809118 h 4371468"/>
              <a:gd name="connsiteX3" fmla="*/ 3429000 w 4414748"/>
              <a:gd name="connsiteY3" fmla="*/ 1628268 h 4371468"/>
              <a:gd name="connsiteX4" fmla="*/ 4057650 w 4414748"/>
              <a:gd name="connsiteY4" fmla="*/ 2676018 h 4371468"/>
              <a:gd name="connsiteX5" fmla="*/ 4362450 w 4414748"/>
              <a:gd name="connsiteY5" fmla="*/ 3780918 h 4371468"/>
              <a:gd name="connsiteX6" fmla="*/ 4400550 w 4414748"/>
              <a:gd name="connsiteY6" fmla="*/ 4371468 h 4371468"/>
              <a:gd name="connsiteX0" fmla="*/ 0 w 4414748"/>
              <a:gd name="connsiteY0" fmla="*/ 9018 h 4371468"/>
              <a:gd name="connsiteX1" fmla="*/ 1162050 w 4414748"/>
              <a:gd name="connsiteY1" fmla="*/ 123318 h 4371468"/>
              <a:gd name="connsiteX2" fmla="*/ 2533650 w 4414748"/>
              <a:gd name="connsiteY2" fmla="*/ 809118 h 4371468"/>
              <a:gd name="connsiteX3" fmla="*/ 3429000 w 4414748"/>
              <a:gd name="connsiteY3" fmla="*/ 1628268 h 4371468"/>
              <a:gd name="connsiteX4" fmla="*/ 4057650 w 4414748"/>
              <a:gd name="connsiteY4" fmla="*/ 2676018 h 4371468"/>
              <a:gd name="connsiteX5" fmla="*/ 4362450 w 4414748"/>
              <a:gd name="connsiteY5" fmla="*/ 3780918 h 4371468"/>
              <a:gd name="connsiteX6" fmla="*/ 4400550 w 4414748"/>
              <a:gd name="connsiteY6" fmla="*/ 4371468 h 437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4748" h="4371468">
                <a:moveTo>
                  <a:pt x="0" y="9018"/>
                </a:moveTo>
                <a:cubicBezTo>
                  <a:pt x="369887" y="-10032"/>
                  <a:pt x="739775" y="-10032"/>
                  <a:pt x="1162050" y="123318"/>
                </a:cubicBezTo>
                <a:cubicBezTo>
                  <a:pt x="1584325" y="256668"/>
                  <a:pt x="2155825" y="558293"/>
                  <a:pt x="2533650" y="809118"/>
                </a:cubicBezTo>
                <a:cubicBezTo>
                  <a:pt x="2911475" y="1059943"/>
                  <a:pt x="3175000" y="1317118"/>
                  <a:pt x="3429000" y="1628268"/>
                </a:cubicBezTo>
                <a:cubicBezTo>
                  <a:pt x="3683000" y="1939418"/>
                  <a:pt x="3902075" y="2317243"/>
                  <a:pt x="4057650" y="2676018"/>
                </a:cubicBezTo>
                <a:cubicBezTo>
                  <a:pt x="4213225" y="3034793"/>
                  <a:pt x="4305300" y="3498343"/>
                  <a:pt x="4362450" y="3780918"/>
                </a:cubicBezTo>
                <a:cubicBezTo>
                  <a:pt x="4419600" y="4063493"/>
                  <a:pt x="4425950" y="4225418"/>
                  <a:pt x="4400550" y="4371468"/>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24" name="Freeform: Shape 23">
            <a:extLst>
              <a:ext uri="{FF2B5EF4-FFF2-40B4-BE49-F238E27FC236}">
                <a16:creationId xmlns:a16="http://schemas.microsoft.com/office/drawing/2014/main" id="{D92F3979-D341-4454-9718-E0A3231FD112}"/>
              </a:ext>
            </a:extLst>
          </p:cNvPr>
          <p:cNvSpPr/>
          <p:nvPr/>
        </p:nvSpPr>
        <p:spPr>
          <a:xfrm>
            <a:off x="590550" y="1314450"/>
            <a:ext cx="4670305" cy="4610100"/>
          </a:xfrm>
          <a:custGeom>
            <a:avLst/>
            <a:gdLst>
              <a:gd name="connsiteX0" fmla="*/ 0 w 4638315"/>
              <a:gd name="connsiteY0" fmla="*/ 0 h 4610100"/>
              <a:gd name="connsiteX1" fmla="*/ 1009650 w 4638315"/>
              <a:gd name="connsiteY1" fmla="*/ 95250 h 4610100"/>
              <a:gd name="connsiteX2" fmla="*/ 2133600 w 4638315"/>
              <a:gd name="connsiteY2" fmla="*/ 476250 h 4610100"/>
              <a:gd name="connsiteX3" fmla="*/ 3009900 w 4638315"/>
              <a:gd name="connsiteY3" fmla="*/ 1028700 h 4610100"/>
              <a:gd name="connsiteX4" fmla="*/ 3790950 w 4638315"/>
              <a:gd name="connsiteY4" fmla="*/ 1847850 h 4610100"/>
              <a:gd name="connsiteX5" fmla="*/ 4248150 w 4638315"/>
              <a:gd name="connsiteY5" fmla="*/ 2686050 h 4610100"/>
              <a:gd name="connsiteX6" fmla="*/ 4533900 w 4638315"/>
              <a:gd name="connsiteY6" fmla="*/ 3524250 h 4610100"/>
              <a:gd name="connsiteX7" fmla="*/ 4629150 w 4638315"/>
              <a:gd name="connsiteY7" fmla="*/ 4210050 h 4610100"/>
              <a:gd name="connsiteX8" fmla="*/ 4629150 w 4638315"/>
              <a:gd name="connsiteY8" fmla="*/ 4610100 h 4610100"/>
              <a:gd name="connsiteX0" fmla="*/ 0 w 4638315"/>
              <a:gd name="connsiteY0" fmla="*/ 0 h 4610100"/>
              <a:gd name="connsiteX1" fmla="*/ 1009650 w 4638315"/>
              <a:gd name="connsiteY1" fmla="*/ 95250 h 4610100"/>
              <a:gd name="connsiteX2" fmla="*/ 2133600 w 4638315"/>
              <a:gd name="connsiteY2" fmla="*/ 476250 h 4610100"/>
              <a:gd name="connsiteX3" fmla="*/ 3009900 w 4638315"/>
              <a:gd name="connsiteY3" fmla="*/ 1028700 h 4610100"/>
              <a:gd name="connsiteX4" fmla="*/ 3790950 w 4638315"/>
              <a:gd name="connsiteY4" fmla="*/ 1847850 h 4610100"/>
              <a:gd name="connsiteX5" fmla="*/ 4305300 w 4638315"/>
              <a:gd name="connsiteY5" fmla="*/ 2647950 h 4610100"/>
              <a:gd name="connsiteX6" fmla="*/ 4533900 w 4638315"/>
              <a:gd name="connsiteY6" fmla="*/ 3524250 h 4610100"/>
              <a:gd name="connsiteX7" fmla="*/ 4629150 w 4638315"/>
              <a:gd name="connsiteY7" fmla="*/ 4210050 h 4610100"/>
              <a:gd name="connsiteX8" fmla="*/ 4629150 w 4638315"/>
              <a:gd name="connsiteY8" fmla="*/ 4610100 h 4610100"/>
              <a:gd name="connsiteX0" fmla="*/ 0 w 4634524"/>
              <a:gd name="connsiteY0" fmla="*/ 0 h 4610100"/>
              <a:gd name="connsiteX1" fmla="*/ 1009650 w 4634524"/>
              <a:gd name="connsiteY1" fmla="*/ 95250 h 4610100"/>
              <a:gd name="connsiteX2" fmla="*/ 2133600 w 4634524"/>
              <a:gd name="connsiteY2" fmla="*/ 476250 h 4610100"/>
              <a:gd name="connsiteX3" fmla="*/ 3009900 w 4634524"/>
              <a:gd name="connsiteY3" fmla="*/ 1028700 h 4610100"/>
              <a:gd name="connsiteX4" fmla="*/ 3790950 w 4634524"/>
              <a:gd name="connsiteY4" fmla="*/ 1847850 h 4610100"/>
              <a:gd name="connsiteX5" fmla="*/ 4305300 w 4634524"/>
              <a:gd name="connsiteY5" fmla="*/ 2647950 h 4610100"/>
              <a:gd name="connsiteX6" fmla="*/ 4591050 w 4634524"/>
              <a:gd name="connsiteY6" fmla="*/ 3486150 h 4610100"/>
              <a:gd name="connsiteX7" fmla="*/ 4629150 w 4634524"/>
              <a:gd name="connsiteY7" fmla="*/ 4210050 h 4610100"/>
              <a:gd name="connsiteX8" fmla="*/ 4629150 w 4634524"/>
              <a:gd name="connsiteY8" fmla="*/ 4610100 h 4610100"/>
              <a:gd name="connsiteX0" fmla="*/ 0 w 4649562"/>
              <a:gd name="connsiteY0" fmla="*/ 0 h 4610100"/>
              <a:gd name="connsiteX1" fmla="*/ 1009650 w 4649562"/>
              <a:gd name="connsiteY1" fmla="*/ 95250 h 4610100"/>
              <a:gd name="connsiteX2" fmla="*/ 2133600 w 4649562"/>
              <a:gd name="connsiteY2" fmla="*/ 476250 h 4610100"/>
              <a:gd name="connsiteX3" fmla="*/ 3009900 w 4649562"/>
              <a:gd name="connsiteY3" fmla="*/ 1028700 h 4610100"/>
              <a:gd name="connsiteX4" fmla="*/ 3790950 w 4649562"/>
              <a:gd name="connsiteY4" fmla="*/ 1847850 h 4610100"/>
              <a:gd name="connsiteX5" fmla="*/ 4305300 w 4649562"/>
              <a:gd name="connsiteY5" fmla="*/ 2647950 h 4610100"/>
              <a:gd name="connsiteX6" fmla="*/ 4591050 w 4649562"/>
              <a:gd name="connsiteY6" fmla="*/ 3486150 h 4610100"/>
              <a:gd name="connsiteX7" fmla="*/ 4648200 w 4649562"/>
              <a:gd name="connsiteY7" fmla="*/ 4114800 h 4610100"/>
              <a:gd name="connsiteX8" fmla="*/ 4629150 w 4649562"/>
              <a:gd name="connsiteY8" fmla="*/ 4610100 h 4610100"/>
              <a:gd name="connsiteX0" fmla="*/ 0 w 4651858"/>
              <a:gd name="connsiteY0" fmla="*/ 0 h 4610100"/>
              <a:gd name="connsiteX1" fmla="*/ 1009650 w 4651858"/>
              <a:gd name="connsiteY1" fmla="*/ 95250 h 4610100"/>
              <a:gd name="connsiteX2" fmla="*/ 2133600 w 4651858"/>
              <a:gd name="connsiteY2" fmla="*/ 476250 h 4610100"/>
              <a:gd name="connsiteX3" fmla="*/ 3009900 w 4651858"/>
              <a:gd name="connsiteY3" fmla="*/ 1028700 h 4610100"/>
              <a:gd name="connsiteX4" fmla="*/ 3790950 w 4651858"/>
              <a:gd name="connsiteY4" fmla="*/ 1847850 h 4610100"/>
              <a:gd name="connsiteX5" fmla="*/ 4305300 w 4651858"/>
              <a:gd name="connsiteY5" fmla="*/ 2647950 h 4610100"/>
              <a:gd name="connsiteX6" fmla="*/ 4552950 w 4651858"/>
              <a:gd name="connsiteY6" fmla="*/ 3429000 h 4610100"/>
              <a:gd name="connsiteX7" fmla="*/ 4648200 w 4651858"/>
              <a:gd name="connsiteY7" fmla="*/ 4114800 h 4610100"/>
              <a:gd name="connsiteX8" fmla="*/ 4629150 w 4651858"/>
              <a:gd name="connsiteY8" fmla="*/ 4610100 h 4610100"/>
              <a:gd name="connsiteX0" fmla="*/ 0 w 4670305"/>
              <a:gd name="connsiteY0" fmla="*/ 0 h 4610100"/>
              <a:gd name="connsiteX1" fmla="*/ 1009650 w 4670305"/>
              <a:gd name="connsiteY1" fmla="*/ 95250 h 4610100"/>
              <a:gd name="connsiteX2" fmla="*/ 2133600 w 4670305"/>
              <a:gd name="connsiteY2" fmla="*/ 476250 h 4610100"/>
              <a:gd name="connsiteX3" fmla="*/ 3009900 w 4670305"/>
              <a:gd name="connsiteY3" fmla="*/ 1028700 h 4610100"/>
              <a:gd name="connsiteX4" fmla="*/ 3790950 w 4670305"/>
              <a:gd name="connsiteY4" fmla="*/ 1847850 h 4610100"/>
              <a:gd name="connsiteX5" fmla="*/ 4305300 w 4670305"/>
              <a:gd name="connsiteY5" fmla="*/ 2647950 h 4610100"/>
              <a:gd name="connsiteX6" fmla="*/ 4552950 w 4670305"/>
              <a:gd name="connsiteY6" fmla="*/ 3429000 h 4610100"/>
              <a:gd name="connsiteX7" fmla="*/ 4648200 w 4670305"/>
              <a:gd name="connsiteY7" fmla="*/ 4114800 h 4610100"/>
              <a:gd name="connsiteX8" fmla="*/ 4667250 w 4670305"/>
              <a:gd name="connsiteY8" fmla="*/ 4610100 h 46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70305" h="4610100">
                <a:moveTo>
                  <a:pt x="0" y="0"/>
                </a:moveTo>
                <a:cubicBezTo>
                  <a:pt x="327025" y="7937"/>
                  <a:pt x="654050" y="15875"/>
                  <a:pt x="1009650" y="95250"/>
                </a:cubicBezTo>
                <a:cubicBezTo>
                  <a:pt x="1365250" y="174625"/>
                  <a:pt x="1800225" y="320675"/>
                  <a:pt x="2133600" y="476250"/>
                </a:cubicBezTo>
                <a:cubicBezTo>
                  <a:pt x="2466975" y="631825"/>
                  <a:pt x="2733675" y="800100"/>
                  <a:pt x="3009900" y="1028700"/>
                </a:cubicBezTo>
                <a:cubicBezTo>
                  <a:pt x="3286125" y="1257300"/>
                  <a:pt x="3575050" y="1577975"/>
                  <a:pt x="3790950" y="1847850"/>
                </a:cubicBezTo>
                <a:cubicBezTo>
                  <a:pt x="4006850" y="2117725"/>
                  <a:pt x="4178300" y="2384425"/>
                  <a:pt x="4305300" y="2647950"/>
                </a:cubicBezTo>
                <a:cubicBezTo>
                  <a:pt x="4432300" y="2911475"/>
                  <a:pt x="4495800" y="3184525"/>
                  <a:pt x="4552950" y="3429000"/>
                </a:cubicBezTo>
                <a:cubicBezTo>
                  <a:pt x="4610100" y="3673475"/>
                  <a:pt x="4629150" y="3917950"/>
                  <a:pt x="4648200" y="4114800"/>
                </a:cubicBezTo>
                <a:cubicBezTo>
                  <a:pt x="4667250" y="4311650"/>
                  <a:pt x="4675187" y="4500562"/>
                  <a:pt x="4667250" y="4610100"/>
                </a:cubicBezTo>
              </a:path>
            </a:pathLst>
          </a:custGeom>
          <a:noFill/>
          <a:ln w="76200">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A0A2874F-FDE0-49B1-9D06-05732464A8E5}"/>
              </a:ext>
            </a:extLst>
          </p:cNvPr>
          <p:cNvSpPr/>
          <p:nvPr/>
        </p:nvSpPr>
        <p:spPr>
          <a:xfrm>
            <a:off x="514350" y="1238250"/>
            <a:ext cx="152400" cy="17145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2A17F54-63B8-4122-9B90-EEBDCCDDF83D}"/>
              </a:ext>
            </a:extLst>
          </p:cNvPr>
          <p:cNvSpPr txBox="1"/>
          <p:nvPr/>
        </p:nvSpPr>
        <p:spPr>
          <a:xfrm>
            <a:off x="6821426" y="678373"/>
            <a:ext cx="4932423" cy="1200329"/>
          </a:xfrm>
          <a:prstGeom prst="rect">
            <a:avLst/>
          </a:prstGeom>
          <a:noFill/>
        </p:spPr>
        <p:txBody>
          <a:bodyPr wrap="square" rtlCol="0">
            <a:spAutoFit/>
          </a:bodyPr>
          <a:lstStyle/>
          <a:p>
            <a:r>
              <a:rPr lang="en-US" sz="2400" dirty="0"/>
              <a:t>If the graphing process is repeated, we see that the satellite stays on the desired 200 </a:t>
            </a:r>
            <a:r>
              <a:rPr lang="en-US" sz="2400" dirty="0" err="1"/>
              <a:t>nmi</a:t>
            </a:r>
            <a:r>
              <a:rPr lang="en-US" sz="2400" dirty="0"/>
              <a:t>. high orbital track. </a:t>
            </a:r>
          </a:p>
        </p:txBody>
      </p:sp>
      <p:cxnSp>
        <p:nvCxnSpPr>
          <p:cNvPr id="33" name="Straight Connector 32">
            <a:extLst>
              <a:ext uri="{FF2B5EF4-FFF2-40B4-BE49-F238E27FC236}">
                <a16:creationId xmlns:a16="http://schemas.microsoft.com/office/drawing/2014/main" id="{7E878261-2BAB-4961-8969-193F31D65107}"/>
              </a:ext>
            </a:extLst>
          </p:cNvPr>
          <p:cNvCxnSpPr>
            <a:cxnSpLocks/>
          </p:cNvCxnSpPr>
          <p:nvPr/>
        </p:nvCxnSpPr>
        <p:spPr>
          <a:xfrm flipV="1">
            <a:off x="580272" y="1238250"/>
            <a:ext cx="2697500" cy="4686302"/>
          </a:xfrm>
          <a:prstGeom prst="line">
            <a:avLst/>
          </a:prstGeom>
          <a:ln w="28575">
            <a:solidFill>
              <a:schemeClr val="accent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E6F731C4-FCEB-490C-A318-91AA8859A333}"/>
              </a:ext>
            </a:extLst>
          </p:cNvPr>
          <p:cNvSpPr/>
          <p:nvPr/>
        </p:nvSpPr>
        <p:spPr>
          <a:xfrm rot="2292179">
            <a:off x="2837821" y="1708499"/>
            <a:ext cx="226423" cy="24402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 name="Straight Arrow Connector 30">
            <a:extLst>
              <a:ext uri="{FF2B5EF4-FFF2-40B4-BE49-F238E27FC236}">
                <a16:creationId xmlns:a16="http://schemas.microsoft.com/office/drawing/2014/main" id="{DD6CBA17-F378-484E-8B5A-0A9D360D6DF3}"/>
              </a:ext>
            </a:extLst>
          </p:cNvPr>
          <p:cNvCxnSpPr>
            <a:cxnSpLocks/>
          </p:cNvCxnSpPr>
          <p:nvPr/>
        </p:nvCxnSpPr>
        <p:spPr>
          <a:xfrm>
            <a:off x="1885575" y="1484802"/>
            <a:ext cx="1138582" cy="222017"/>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70275320-C0FA-4FC9-8629-2CB3B9A2736A}"/>
              </a:ext>
            </a:extLst>
          </p:cNvPr>
          <p:cNvSpPr/>
          <p:nvPr/>
        </p:nvSpPr>
        <p:spPr>
          <a:xfrm>
            <a:off x="1719106" y="1410638"/>
            <a:ext cx="152400" cy="17145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729E5D7-2F01-4666-8C95-FDAFF82E0535}"/>
              </a:ext>
            </a:extLst>
          </p:cNvPr>
          <p:cNvSpPr/>
          <p:nvPr/>
        </p:nvSpPr>
        <p:spPr>
          <a:xfrm>
            <a:off x="2815484" y="1831959"/>
            <a:ext cx="152400" cy="17145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B30B542-2024-4F8B-85B5-0D6065F2E91D}"/>
              </a:ext>
            </a:extLst>
          </p:cNvPr>
          <p:cNvSpPr txBox="1"/>
          <p:nvPr/>
        </p:nvSpPr>
        <p:spPr>
          <a:xfrm>
            <a:off x="6821426" y="2686050"/>
            <a:ext cx="4932423" cy="2677656"/>
          </a:xfrm>
          <a:prstGeom prst="rect">
            <a:avLst/>
          </a:prstGeom>
          <a:noFill/>
        </p:spPr>
        <p:txBody>
          <a:bodyPr wrap="square" rtlCol="0">
            <a:spAutoFit/>
          </a:bodyPr>
          <a:lstStyle/>
          <a:p>
            <a:r>
              <a:rPr lang="en-US" sz="2400" b="1" dirty="0"/>
              <a:t>Conclusion:  </a:t>
            </a:r>
            <a:r>
              <a:rPr lang="en-US" sz="2400" dirty="0"/>
              <a:t>The idea that the horizontal velocity of the satellite coupled with the curvature of the earth causes the satellite to continuously “miss the earth” as it falls is a reasonably valid explanation of how an orbit works…</a:t>
            </a:r>
          </a:p>
        </p:txBody>
      </p:sp>
      <p:sp>
        <p:nvSpPr>
          <p:cNvPr id="13" name="Slide Number Placeholder 12">
            <a:extLst>
              <a:ext uri="{FF2B5EF4-FFF2-40B4-BE49-F238E27FC236}">
                <a16:creationId xmlns:a16="http://schemas.microsoft.com/office/drawing/2014/main" id="{47A7A754-E76B-4E1B-96B7-E456A3051AB3}"/>
              </a:ext>
            </a:extLst>
          </p:cNvPr>
          <p:cNvSpPr>
            <a:spLocks noGrp="1"/>
          </p:cNvSpPr>
          <p:nvPr>
            <p:ph type="sldNum" sz="quarter" idx="12"/>
          </p:nvPr>
        </p:nvSpPr>
        <p:spPr/>
        <p:txBody>
          <a:bodyPr/>
          <a:lstStyle/>
          <a:p>
            <a:fld id="{6659D5B6-3253-45CB-9F23-8B577146FC8E}" type="slidenum">
              <a:rPr lang="en-US" smtClean="0"/>
              <a:t>14</a:t>
            </a:fld>
            <a:endParaRPr lang="en-US"/>
          </a:p>
        </p:txBody>
      </p:sp>
      <p:sp>
        <p:nvSpPr>
          <p:cNvPr id="41" name="Rectangle 40">
            <a:extLst>
              <a:ext uri="{FF2B5EF4-FFF2-40B4-BE49-F238E27FC236}">
                <a16:creationId xmlns:a16="http://schemas.microsoft.com/office/drawing/2014/main" id="{C154E487-87C8-4A57-8CC8-874C9F13C05B}"/>
              </a:ext>
            </a:extLst>
          </p:cNvPr>
          <p:cNvSpPr/>
          <p:nvPr/>
        </p:nvSpPr>
        <p:spPr>
          <a:xfrm>
            <a:off x="3422298" y="702569"/>
            <a:ext cx="226423" cy="24402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69A34DE-DC9D-4708-9DF4-23FC012989A2}"/>
              </a:ext>
            </a:extLst>
          </p:cNvPr>
          <p:cNvSpPr txBox="1"/>
          <p:nvPr/>
        </p:nvSpPr>
        <p:spPr>
          <a:xfrm>
            <a:off x="3689048" y="638184"/>
            <a:ext cx="2634257" cy="369332"/>
          </a:xfrm>
          <a:prstGeom prst="rect">
            <a:avLst/>
          </a:prstGeom>
          <a:noFill/>
        </p:spPr>
        <p:txBody>
          <a:bodyPr wrap="square" rtlCol="0">
            <a:spAutoFit/>
          </a:bodyPr>
          <a:lstStyle/>
          <a:p>
            <a:r>
              <a:rPr lang="en-US" dirty="0"/>
              <a:t>200 </a:t>
            </a:r>
            <a:r>
              <a:rPr lang="en-US" dirty="0" err="1"/>
              <a:t>nmi</a:t>
            </a:r>
            <a:r>
              <a:rPr lang="en-US" dirty="0"/>
              <a:t> x 200 </a:t>
            </a:r>
            <a:r>
              <a:rPr lang="en-US" dirty="0" err="1"/>
              <a:t>nmi</a:t>
            </a:r>
            <a:r>
              <a:rPr lang="en-US" dirty="0"/>
              <a:t> square</a:t>
            </a:r>
          </a:p>
        </p:txBody>
      </p:sp>
      <p:cxnSp>
        <p:nvCxnSpPr>
          <p:cNvPr id="27" name="Straight Arrow Connector 26">
            <a:extLst>
              <a:ext uri="{FF2B5EF4-FFF2-40B4-BE49-F238E27FC236}">
                <a16:creationId xmlns:a16="http://schemas.microsoft.com/office/drawing/2014/main" id="{0D75DA03-99D0-438C-B5C4-D80DB74A463E}"/>
              </a:ext>
            </a:extLst>
          </p:cNvPr>
          <p:cNvCxnSpPr>
            <a:cxnSpLocks/>
          </p:cNvCxnSpPr>
          <p:nvPr/>
        </p:nvCxnSpPr>
        <p:spPr>
          <a:xfrm flipV="1">
            <a:off x="545318" y="4253691"/>
            <a:ext cx="4048989" cy="166433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D0812DCE-BEAB-47E8-8125-AE9D6420D4D1}"/>
              </a:ext>
            </a:extLst>
          </p:cNvPr>
          <p:cNvSpPr txBox="1"/>
          <p:nvPr/>
        </p:nvSpPr>
        <p:spPr>
          <a:xfrm>
            <a:off x="2354616" y="5078564"/>
            <a:ext cx="2573796" cy="707886"/>
          </a:xfrm>
          <a:prstGeom prst="rect">
            <a:avLst/>
          </a:prstGeom>
          <a:noFill/>
        </p:spPr>
        <p:txBody>
          <a:bodyPr wrap="square" rtlCol="0">
            <a:spAutoFit/>
          </a:bodyPr>
          <a:lstStyle/>
          <a:p>
            <a:r>
              <a:rPr lang="en-US" sz="2000" dirty="0"/>
              <a:t>Radius of the earth is approx. 4,000 mi</a:t>
            </a:r>
          </a:p>
        </p:txBody>
      </p:sp>
    </p:spTree>
    <p:extLst>
      <p:ext uri="{BB962C8B-B14F-4D97-AF65-F5344CB8AC3E}">
        <p14:creationId xmlns:p14="http://schemas.microsoft.com/office/powerpoint/2010/main" val="2377061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91825AB-120A-4F65-B0D9-FFA0970749DF}"/>
              </a:ext>
            </a:extLst>
          </p:cNvPr>
          <p:cNvPicPr>
            <a:picLocks noChangeAspect="1"/>
          </p:cNvPicPr>
          <p:nvPr/>
        </p:nvPicPr>
        <p:blipFill rotWithShape="1">
          <a:blip r:embed="rId2">
            <a:extLst>
              <a:ext uri="{28A0092B-C50C-407E-A947-70E740481C1C}">
                <a14:useLocalDpi xmlns:a14="http://schemas.microsoft.com/office/drawing/2010/main" val="0"/>
              </a:ext>
            </a:extLst>
          </a:blip>
          <a:srcRect l="22134"/>
          <a:stretch/>
        </p:blipFill>
        <p:spPr>
          <a:xfrm rot="10800000">
            <a:off x="342900" y="266700"/>
            <a:ext cx="6210300" cy="5981700"/>
          </a:xfrm>
          <a:prstGeom prst="rect">
            <a:avLst/>
          </a:prstGeom>
        </p:spPr>
      </p:pic>
      <p:cxnSp>
        <p:nvCxnSpPr>
          <p:cNvPr id="11" name="Straight Connector 10">
            <a:extLst>
              <a:ext uri="{FF2B5EF4-FFF2-40B4-BE49-F238E27FC236}">
                <a16:creationId xmlns:a16="http://schemas.microsoft.com/office/drawing/2014/main" id="{44C3153A-DB50-4986-8686-29F4217A4204}"/>
              </a:ext>
            </a:extLst>
          </p:cNvPr>
          <p:cNvCxnSpPr>
            <a:cxnSpLocks/>
          </p:cNvCxnSpPr>
          <p:nvPr/>
        </p:nvCxnSpPr>
        <p:spPr>
          <a:xfrm>
            <a:off x="590550" y="5962650"/>
            <a:ext cx="59626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BC9210-A486-4ACA-88C3-13670D0AE55E}"/>
              </a:ext>
            </a:extLst>
          </p:cNvPr>
          <p:cNvCxnSpPr>
            <a:cxnSpLocks/>
          </p:cNvCxnSpPr>
          <p:nvPr/>
        </p:nvCxnSpPr>
        <p:spPr>
          <a:xfrm flipV="1">
            <a:off x="590550" y="542925"/>
            <a:ext cx="0" cy="54292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0CCE448-733B-4EAB-8781-37362FA45FCE}"/>
              </a:ext>
            </a:extLst>
          </p:cNvPr>
          <p:cNvCxnSpPr/>
          <p:nvPr/>
        </p:nvCxnSpPr>
        <p:spPr>
          <a:xfrm>
            <a:off x="438150" y="485775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D31AC44-89E7-494E-A9B7-EB0D51525504}"/>
              </a:ext>
            </a:extLst>
          </p:cNvPr>
          <p:cNvCxnSpPr/>
          <p:nvPr/>
        </p:nvCxnSpPr>
        <p:spPr>
          <a:xfrm>
            <a:off x="438150" y="375285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6AEB755-B583-46DC-86C6-338FA17E78AB}"/>
              </a:ext>
            </a:extLst>
          </p:cNvPr>
          <p:cNvCxnSpPr/>
          <p:nvPr/>
        </p:nvCxnSpPr>
        <p:spPr>
          <a:xfrm>
            <a:off x="438150" y="268605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016D01A-A11E-4914-A2E2-B4D9EDB39BCF}"/>
              </a:ext>
            </a:extLst>
          </p:cNvPr>
          <p:cNvCxnSpPr/>
          <p:nvPr/>
        </p:nvCxnSpPr>
        <p:spPr>
          <a:xfrm>
            <a:off x="438150" y="160020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Freeform: Shape 22">
            <a:extLst>
              <a:ext uri="{FF2B5EF4-FFF2-40B4-BE49-F238E27FC236}">
                <a16:creationId xmlns:a16="http://schemas.microsoft.com/office/drawing/2014/main" id="{3513442E-9E18-42D5-AF2D-0C6B703A8392}"/>
              </a:ext>
            </a:extLst>
          </p:cNvPr>
          <p:cNvSpPr/>
          <p:nvPr/>
        </p:nvSpPr>
        <p:spPr>
          <a:xfrm>
            <a:off x="580272" y="1591183"/>
            <a:ext cx="4414748" cy="4371468"/>
          </a:xfrm>
          <a:custGeom>
            <a:avLst/>
            <a:gdLst>
              <a:gd name="connsiteX0" fmla="*/ 0 w 4391779"/>
              <a:gd name="connsiteY0" fmla="*/ 13470 h 4356870"/>
              <a:gd name="connsiteX1" fmla="*/ 1162050 w 4391779"/>
              <a:gd name="connsiteY1" fmla="*/ 108720 h 4356870"/>
              <a:gd name="connsiteX2" fmla="*/ 2533650 w 4391779"/>
              <a:gd name="connsiteY2" fmla="*/ 813570 h 4356870"/>
              <a:gd name="connsiteX3" fmla="*/ 3429000 w 4391779"/>
              <a:gd name="connsiteY3" fmla="*/ 1632720 h 4356870"/>
              <a:gd name="connsiteX4" fmla="*/ 4057650 w 4391779"/>
              <a:gd name="connsiteY4" fmla="*/ 2680470 h 4356870"/>
              <a:gd name="connsiteX5" fmla="*/ 4362450 w 4391779"/>
              <a:gd name="connsiteY5" fmla="*/ 3785370 h 4356870"/>
              <a:gd name="connsiteX6" fmla="*/ 4362450 w 4391779"/>
              <a:gd name="connsiteY6" fmla="*/ 4356870 h 4356870"/>
              <a:gd name="connsiteX0" fmla="*/ 0 w 4391779"/>
              <a:gd name="connsiteY0" fmla="*/ 9018 h 4352418"/>
              <a:gd name="connsiteX1" fmla="*/ 1181100 w 4391779"/>
              <a:gd name="connsiteY1" fmla="*/ 123318 h 4352418"/>
              <a:gd name="connsiteX2" fmla="*/ 2533650 w 4391779"/>
              <a:gd name="connsiteY2" fmla="*/ 809118 h 4352418"/>
              <a:gd name="connsiteX3" fmla="*/ 3429000 w 4391779"/>
              <a:gd name="connsiteY3" fmla="*/ 1628268 h 4352418"/>
              <a:gd name="connsiteX4" fmla="*/ 4057650 w 4391779"/>
              <a:gd name="connsiteY4" fmla="*/ 2676018 h 4352418"/>
              <a:gd name="connsiteX5" fmla="*/ 4362450 w 4391779"/>
              <a:gd name="connsiteY5" fmla="*/ 3780918 h 4352418"/>
              <a:gd name="connsiteX6" fmla="*/ 4362450 w 4391779"/>
              <a:gd name="connsiteY6" fmla="*/ 4352418 h 4352418"/>
              <a:gd name="connsiteX0" fmla="*/ 0 w 4414748"/>
              <a:gd name="connsiteY0" fmla="*/ 9018 h 4371468"/>
              <a:gd name="connsiteX1" fmla="*/ 1181100 w 4414748"/>
              <a:gd name="connsiteY1" fmla="*/ 123318 h 4371468"/>
              <a:gd name="connsiteX2" fmla="*/ 2533650 w 4414748"/>
              <a:gd name="connsiteY2" fmla="*/ 809118 h 4371468"/>
              <a:gd name="connsiteX3" fmla="*/ 3429000 w 4414748"/>
              <a:gd name="connsiteY3" fmla="*/ 1628268 h 4371468"/>
              <a:gd name="connsiteX4" fmla="*/ 4057650 w 4414748"/>
              <a:gd name="connsiteY4" fmla="*/ 2676018 h 4371468"/>
              <a:gd name="connsiteX5" fmla="*/ 4362450 w 4414748"/>
              <a:gd name="connsiteY5" fmla="*/ 3780918 h 4371468"/>
              <a:gd name="connsiteX6" fmla="*/ 4400550 w 4414748"/>
              <a:gd name="connsiteY6" fmla="*/ 4371468 h 4371468"/>
              <a:gd name="connsiteX0" fmla="*/ 0 w 4414748"/>
              <a:gd name="connsiteY0" fmla="*/ 9018 h 4371468"/>
              <a:gd name="connsiteX1" fmla="*/ 1181100 w 4414748"/>
              <a:gd name="connsiteY1" fmla="*/ 123318 h 4371468"/>
              <a:gd name="connsiteX2" fmla="*/ 2533650 w 4414748"/>
              <a:gd name="connsiteY2" fmla="*/ 809118 h 4371468"/>
              <a:gd name="connsiteX3" fmla="*/ 3429000 w 4414748"/>
              <a:gd name="connsiteY3" fmla="*/ 1628268 h 4371468"/>
              <a:gd name="connsiteX4" fmla="*/ 4057650 w 4414748"/>
              <a:gd name="connsiteY4" fmla="*/ 2676018 h 4371468"/>
              <a:gd name="connsiteX5" fmla="*/ 4362450 w 4414748"/>
              <a:gd name="connsiteY5" fmla="*/ 3780918 h 4371468"/>
              <a:gd name="connsiteX6" fmla="*/ 4400550 w 4414748"/>
              <a:gd name="connsiteY6" fmla="*/ 4371468 h 4371468"/>
              <a:gd name="connsiteX0" fmla="*/ 0 w 4414748"/>
              <a:gd name="connsiteY0" fmla="*/ 9018 h 4371468"/>
              <a:gd name="connsiteX1" fmla="*/ 1162050 w 4414748"/>
              <a:gd name="connsiteY1" fmla="*/ 123318 h 4371468"/>
              <a:gd name="connsiteX2" fmla="*/ 2533650 w 4414748"/>
              <a:gd name="connsiteY2" fmla="*/ 809118 h 4371468"/>
              <a:gd name="connsiteX3" fmla="*/ 3429000 w 4414748"/>
              <a:gd name="connsiteY3" fmla="*/ 1628268 h 4371468"/>
              <a:gd name="connsiteX4" fmla="*/ 4057650 w 4414748"/>
              <a:gd name="connsiteY4" fmla="*/ 2676018 h 4371468"/>
              <a:gd name="connsiteX5" fmla="*/ 4362450 w 4414748"/>
              <a:gd name="connsiteY5" fmla="*/ 3780918 h 4371468"/>
              <a:gd name="connsiteX6" fmla="*/ 4400550 w 4414748"/>
              <a:gd name="connsiteY6" fmla="*/ 4371468 h 437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4748" h="4371468">
                <a:moveTo>
                  <a:pt x="0" y="9018"/>
                </a:moveTo>
                <a:cubicBezTo>
                  <a:pt x="369887" y="-10032"/>
                  <a:pt x="739775" y="-10032"/>
                  <a:pt x="1162050" y="123318"/>
                </a:cubicBezTo>
                <a:cubicBezTo>
                  <a:pt x="1584325" y="256668"/>
                  <a:pt x="2155825" y="558293"/>
                  <a:pt x="2533650" y="809118"/>
                </a:cubicBezTo>
                <a:cubicBezTo>
                  <a:pt x="2911475" y="1059943"/>
                  <a:pt x="3175000" y="1317118"/>
                  <a:pt x="3429000" y="1628268"/>
                </a:cubicBezTo>
                <a:cubicBezTo>
                  <a:pt x="3683000" y="1939418"/>
                  <a:pt x="3902075" y="2317243"/>
                  <a:pt x="4057650" y="2676018"/>
                </a:cubicBezTo>
                <a:cubicBezTo>
                  <a:pt x="4213225" y="3034793"/>
                  <a:pt x="4305300" y="3498343"/>
                  <a:pt x="4362450" y="3780918"/>
                </a:cubicBezTo>
                <a:cubicBezTo>
                  <a:pt x="4419600" y="4063493"/>
                  <a:pt x="4425950" y="4225418"/>
                  <a:pt x="4400550" y="4371468"/>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24" name="Freeform: Shape 23">
            <a:extLst>
              <a:ext uri="{FF2B5EF4-FFF2-40B4-BE49-F238E27FC236}">
                <a16:creationId xmlns:a16="http://schemas.microsoft.com/office/drawing/2014/main" id="{D92F3979-D341-4454-9718-E0A3231FD112}"/>
              </a:ext>
            </a:extLst>
          </p:cNvPr>
          <p:cNvSpPr/>
          <p:nvPr/>
        </p:nvSpPr>
        <p:spPr>
          <a:xfrm>
            <a:off x="590550" y="1314450"/>
            <a:ext cx="4670305" cy="4610100"/>
          </a:xfrm>
          <a:custGeom>
            <a:avLst/>
            <a:gdLst>
              <a:gd name="connsiteX0" fmla="*/ 0 w 4638315"/>
              <a:gd name="connsiteY0" fmla="*/ 0 h 4610100"/>
              <a:gd name="connsiteX1" fmla="*/ 1009650 w 4638315"/>
              <a:gd name="connsiteY1" fmla="*/ 95250 h 4610100"/>
              <a:gd name="connsiteX2" fmla="*/ 2133600 w 4638315"/>
              <a:gd name="connsiteY2" fmla="*/ 476250 h 4610100"/>
              <a:gd name="connsiteX3" fmla="*/ 3009900 w 4638315"/>
              <a:gd name="connsiteY3" fmla="*/ 1028700 h 4610100"/>
              <a:gd name="connsiteX4" fmla="*/ 3790950 w 4638315"/>
              <a:gd name="connsiteY4" fmla="*/ 1847850 h 4610100"/>
              <a:gd name="connsiteX5" fmla="*/ 4248150 w 4638315"/>
              <a:gd name="connsiteY5" fmla="*/ 2686050 h 4610100"/>
              <a:gd name="connsiteX6" fmla="*/ 4533900 w 4638315"/>
              <a:gd name="connsiteY6" fmla="*/ 3524250 h 4610100"/>
              <a:gd name="connsiteX7" fmla="*/ 4629150 w 4638315"/>
              <a:gd name="connsiteY7" fmla="*/ 4210050 h 4610100"/>
              <a:gd name="connsiteX8" fmla="*/ 4629150 w 4638315"/>
              <a:gd name="connsiteY8" fmla="*/ 4610100 h 4610100"/>
              <a:gd name="connsiteX0" fmla="*/ 0 w 4638315"/>
              <a:gd name="connsiteY0" fmla="*/ 0 h 4610100"/>
              <a:gd name="connsiteX1" fmla="*/ 1009650 w 4638315"/>
              <a:gd name="connsiteY1" fmla="*/ 95250 h 4610100"/>
              <a:gd name="connsiteX2" fmla="*/ 2133600 w 4638315"/>
              <a:gd name="connsiteY2" fmla="*/ 476250 h 4610100"/>
              <a:gd name="connsiteX3" fmla="*/ 3009900 w 4638315"/>
              <a:gd name="connsiteY3" fmla="*/ 1028700 h 4610100"/>
              <a:gd name="connsiteX4" fmla="*/ 3790950 w 4638315"/>
              <a:gd name="connsiteY4" fmla="*/ 1847850 h 4610100"/>
              <a:gd name="connsiteX5" fmla="*/ 4305300 w 4638315"/>
              <a:gd name="connsiteY5" fmla="*/ 2647950 h 4610100"/>
              <a:gd name="connsiteX6" fmla="*/ 4533900 w 4638315"/>
              <a:gd name="connsiteY6" fmla="*/ 3524250 h 4610100"/>
              <a:gd name="connsiteX7" fmla="*/ 4629150 w 4638315"/>
              <a:gd name="connsiteY7" fmla="*/ 4210050 h 4610100"/>
              <a:gd name="connsiteX8" fmla="*/ 4629150 w 4638315"/>
              <a:gd name="connsiteY8" fmla="*/ 4610100 h 4610100"/>
              <a:gd name="connsiteX0" fmla="*/ 0 w 4634524"/>
              <a:gd name="connsiteY0" fmla="*/ 0 h 4610100"/>
              <a:gd name="connsiteX1" fmla="*/ 1009650 w 4634524"/>
              <a:gd name="connsiteY1" fmla="*/ 95250 h 4610100"/>
              <a:gd name="connsiteX2" fmla="*/ 2133600 w 4634524"/>
              <a:gd name="connsiteY2" fmla="*/ 476250 h 4610100"/>
              <a:gd name="connsiteX3" fmla="*/ 3009900 w 4634524"/>
              <a:gd name="connsiteY3" fmla="*/ 1028700 h 4610100"/>
              <a:gd name="connsiteX4" fmla="*/ 3790950 w 4634524"/>
              <a:gd name="connsiteY4" fmla="*/ 1847850 h 4610100"/>
              <a:gd name="connsiteX5" fmla="*/ 4305300 w 4634524"/>
              <a:gd name="connsiteY5" fmla="*/ 2647950 h 4610100"/>
              <a:gd name="connsiteX6" fmla="*/ 4591050 w 4634524"/>
              <a:gd name="connsiteY6" fmla="*/ 3486150 h 4610100"/>
              <a:gd name="connsiteX7" fmla="*/ 4629150 w 4634524"/>
              <a:gd name="connsiteY7" fmla="*/ 4210050 h 4610100"/>
              <a:gd name="connsiteX8" fmla="*/ 4629150 w 4634524"/>
              <a:gd name="connsiteY8" fmla="*/ 4610100 h 4610100"/>
              <a:gd name="connsiteX0" fmla="*/ 0 w 4649562"/>
              <a:gd name="connsiteY0" fmla="*/ 0 h 4610100"/>
              <a:gd name="connsiteX1" fmla="*/ 1009650 w 4649562"/>
              <a:gd name="connsiteY1" fmla="*/ 95250 h 4610100"/>
              <a:gd name="connsiteX2" fmla="*/ 2133600 w 4649562"/>
              <a:gd name="connsiteY2" fmla="*/ 476250 h 4610100"/>
              <a:gd name="connsiteX3" fmla="*/ 3009900 w 4649562"/>
              <a:gd name="connsiteY3" fmla="*/ 1028700 h 4610100"/>
              <a:gd name="connsiteX4" fmla="*/ 3790950 w 4649562"/>
              <a:gd name="connsiteY4" fmla="*/ 1847850 h 4610100"/>
              <a:gd name="connsiteX5" fmla="*/ 4305300 w 4649562"/>
              <a:gd name="connsiteY5" fmla="*/ 2647950 h 4610100"/>
              <a:gd name="connsiteX6" fmla="*/ 4591050 w 4649562"/>
              <a:gd name="connsiteY6" fmla="*/ 3486150 h 4610100"/>
              <a:gd name="connsiteX7" fmla="*/ 4648200 w 4649562"/>
              <a:gd name="connsiteY7" fmla="*/ 4114800 h 4610100"/>
              <a:gd name="connsiteX8" fmla="*/ 4629150 w 4649562"/>
              <a:gd name="connsiteY8" fmla="*/ 4610100 h 4610100"/>
              <a:gd name="connsiteX0" fmla="*/ 0 w 4651858"/>
              <a:gd name="connsiteY0" fmla="*/ 0 h 4610100"/>
              <a:gd name="connsiteX1" fmla="*/ 1009650 w 4651858"/>
              <a:gd name="connsiteY1" fmla="*/ 95250 h 4610100"/>
              <a:gd name="connsiteX2" fmla="*/ 2133600 w 4651858"/>
              <a:gd name="connsiteY2" fmla="*/ 476250 h 4610100"/>
              <a:gd name="connsiteX3" fmla="*/ 3009900 w 4651858"/>
              <a:gd name="connsiteY3" fmla="*/ 1028700 h 4610100"/>
              <a:gd name="connsiteX4" fmla="*/ 3790950 w 4651858"/>
              <a:gd name="connsiteY4" fmla="*/ 1847850 h 4610100"/>
              <a:gd name="connsiteX5" fmla="*/ 4305300 w 4651858"/>
              <a:gd name="connsiteY5" fmla="*/ 2647950 h 4610100"/>
              <a:gd name="connsiteX6" fmla="*/ 4552950 w 4651858"/>
              <a:gd name="connsiteY6" fmla="*/ 3429000 h 4610100"/>
              <a:gd name="connsiteX7" fmla="*/ 4648200 w 4651858"/>
              <a:gd name="connsiteY7" fmla="*/ 4114800 h 4610100"/>
              <a:gd name="connsiteX8" fmla="*/ 4629150 w 4651858"/>
              <a:gd name="connsiteY8" fmla="*/ 4610100 h 4610100"/>
              <a:gd name="connsiteX0" fmla="*/ 0 w 4670305"/>
              <a:gd name="connsiteY0" fmla="*/ 0 h 4610100"/>
              <a:gd name="connsiteX1" fmla="*/ 1009650 w 4670305"/>
              <a:gd name="connsiteY1" fmla="*/ 95250 h 4610100"/>
              <a:gd name="connsiteX2" fmla="*/ 2133600 w 4670305"/>
              <a:gd name="connsiteY2" fmla="*/ 476250 h 4610100"/>
              <a:gd name="connsiteX3" fmla="*/ 3009900 w 4670305"/>
              <a:gd name="connsiteY3" fmla="*/ 1028700 h 4610100"/>
              <a:gd name="connsiteX4" fmla="*/ 3790950 w 4670305"/>
              <a:gd name="connsiteY4" fmla="*/ 1847850 h 4610100"/>
              <a:gd name="connsiteX5" fmla="*/ 4305300 w 4670305"/>
              <a:gd name="connsiteY5" fmla="*/ 2647950 h 4610100"/>
              <a:gd name="connsiteX6" fmla="*/ 4552950 w 4670305"/>
              <a:gd name="connsiteY6" fmla="*/ 3429000 h 4610100"/>
              <a:gd name="connsiteX7" fmla="*/ 4648200 w 4670305"/>
              <a:gd name="connsiteY7" fmla="*/ 4114800 h 4610100"/>
              <a:gd name="connsiteX8" fmla="*/ 4667250 w 4670305"/>
              <a:gd name="connsiteY8" fmla="*/ 4610100 h 46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70305" h="4610100">
                <a:moveTo>
                  <a:pt x="0" y="0"/>
                </a:moveTo>
                <a:cubicBezTo>
                  <a:pt x="327025" y="7937"/>
                  <a:pt x="654050" y="15875"/>
                  <a:pt x="1009650" y="95250"/>
                </a:cubicBezTo>
                <a:cubicBezTo>
                  <a:pt x="1365250" y="174625"/>
                  <a:pt x="1800225" y="320675"/>
                  <a:pt x="2133600" y="476250"/>
                </a:cubicBezTo>
                <a:cubicBezTo>
                  <a:pt x="2466975" y="631825"/>
                  <a:pt x="2733675" y="800100"/>
                  <a:pt x="3009900" y="1028700"/>
                </a:cubicBezTo>
                <a:cubicBezTo>
                  <a:pt x="3286125" y="1257300"/>
                  <a:pt x="3575050" y="1577975"/>
                  <a:pt x="3790950" y="1847850"/>
                </a:cubicBezTo>
                <a:cubicBezTo>
                  <a:pt x="4006850" y="2117725"/>
                  <a:pt x="4178300" y="2384425"/>
                  <a:pt x="4305300" y="2647950"/>
                </a:cubicBezTo>
                <a:cubicBezTo>
                  <a:pt x="4432300" y="2911475"/>
                  <a:pt x="4495800" y="3184525"/>
                  <a:pt x="4552950" y="3429000"/>
                </a:cubicBezTo>
                <a:cubicBezTo>
                  <a:pt x="4610100" y="3673475"/>
                  <a:pt x="4629150" y="3917950"/>
                  <a:pt x="4648200" y="4114800"/>
                </a:cubicBezTo>
                <a:cubicBezTo>
                  <a:pt x="4667250" y="4311650"/>
                  <a:pt x="4675187" y="4500562"/>
                  <a:pt x="4667250" y="4610100"/>
                </a:cubicBezTo>
              </a:path>
            </a:pathLst>
          </a:custGeom>
          <a:noFill/>
          <a:ln w="76200">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A0A2874F-FDE0-49B1-9D06-05732464A8E5}"/>
              </a:ext>
            </a:extLst>
          </p:cNvPr>
          <p:cNvSpPr/>
          <p:nvPr/>
        </p:nvSpPr>
        <p:spPr>
          <a:xfrm>
            <a:off x="514350" y="1238250"/>
            <a:ext cx="152400" cy="17145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2A17F54-63B8-4122-9B90-EEBDCCDDF83D}"/>
              </a:ext>
            </a:extLst>
          </p:cNvPr>
          <p:cNvSpPr txBox="1"/>
          <p:nvPr/>
        </p:nvSpPr>
        <p:spPr>
          <a:xfrm>
            <a:off x="6821426" y="501911"/>
            <a:ext cx="4932423" cy="1200329"/>
          </a:xfrm>
          <a:prstGeom prst="rect">
            <a:avLst/>
          </a:prstGeom>
          <a:noFill/>
        </p:spPr>
        <p:txBody>
          <a:bodyPr wrap="square" rtlCol="0">
            <a:spAutoFit/>
          </a:bodyPr>
          <a:lstStyle/>
          <a:p>
            <a:r>
              <a:rPr lang="en-US" sz="2400" dirty="0"/>
              <a:t>What would the diagram look like of the satellite were only travelling at 10,000 ft/sec?</a:t>
            </a:r>
          </a:p>
        </p:txBody>
      </p:sp>
      <p:cxnSp>
        <p:nvCxnSpPr>
          <p:cNvPr id="33" name="Straight Connector 32">
            <a:extLst>
              <a:ext uri="{FF2B5EF4-FFF2-40B4-BE49-F238E27FC236}">
                <a16:creationId xmlns:a16="http://schemas.microsoft.com/office/drawing/2014/main" id="{7E878261-2BAB-4961-8969-193F31D65107}"/>
              </a:ext>
            </a:extLst>
          </p:cNvPr>
          <p:cNvCxnSpPr>
            <a:cxnSpLocks/>
          </p:cNvCxnSpPr>
          <p:nvPr/>
        </p:nvCxnSpPr>
        <p:spPr>
          <a:xfrm flipV="1">
            <a:off x="580272" y="820594"/>
            <a:ext cx="559719" cy="5103957"/>
          </a:xfrm>
          <a:prstGeom prst="line">
            <a:avLst/>
          </a:prstGeom>
          <a:ln w="28575">
            <a:solidFill>
              <a:schemeClr val="accent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E6F731C4-FCEB-490C-A318-91AA8859A333}"/>
              </a:ext>
            </a:extLst>
          </p:cNvPr>
          <p:cNvSpPr/>
          <p:nvPr/>
        </p:nvSpPr>
        <p:spPr>
          <a:xfrm rot="658853">
            <a:off x="981690" y="1322097"/>
            <a:ext cx="226423" cy="24402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 name="Straight Arrow Connector 30">
            <a:extLst>
              <a:ext uri="{FF2B5EF4-FFF2-40B4-BE49-F238E27FC236}">
                <a16:creationId xmlns:a16="http://schemas.microsoft.com/office/drawing/2014/main" id="{DD6CBA17-F378-484E-8B5A-0A9D360D6DF3}"/>
              </a:ext>
            </a:extLst>
          </p:cNvPr>
          <p:cNvCxnSpPr>
            <a:cxnSpLocks/>
            <a:stCxn id="26" idx="2"/>
          </p:cNvCxnSpPr>
          <p:nvPr/>
        </p:nvCxnSpPr>
        <p:spPr>
          <a:xfrm>
            <a:off x="514350" y="1323975"/>
            <a:ext cx="612606" cy="6916"/>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70275320-C0FA-4FC9-8629-2CB3B9A2736A}"/>
              </a:ext>
            </a:extLst>
          </p:cNvPr>
          <p:cNvSpPr/>
          <p:nvPr/>
        </p:nvSpPr>
        <p:spPr>
          <a:xfrm>
            <a:off x="987591" y="1502942"/>
            <a:ext cx="152400" cy="17145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F3BEBBC-7860-4CFA-9047-1968E71E03AA}"/>
              </a:ext>
            </a:extLst>
          </p:cNvPr>
          <p:cNvSpPr txBox="1"/>
          <p:nvPr/>
        </p:nvSpPr>
        <p:spPr>
          <a:xfrm>
            <a:off x="2990100" y="3507705"/>
            <a:ext cx="1604207" cy="707886"/>
          </a:xfrm>
          <a:prstGeom prst="rect">
            <a:avLst/>
          </a:prstGeom>
          <a:noFill/>
        </p:spPr>
        <p:txBody>
          <a:bodyPr wrap="square" rtlCol="0">
            <a:spAutoFit/>
          </a:bodyPr>
          <a:lstStyle/>
          <a:p>
            <a:r>
              <a:rPr lang="en-US" sz="2000" b="1" dirty="0">
                <a:solidFill>
                  <a:srgbClr val="FF0000"/>
                </a:solidFill>
              </a:rPr>
              <a:t>Surface of Earth</a:t>
            </a:r>
          </a:p>
        </p:txBody>
      </p:sp>
      <p:sp>
        <p:nvSpPr>
          <p:cNvPr id="42" name="TextBox 41">
            <a:extLst>
              <a:ext uri="{FF2B5EF4-FFF2-40B4-BE49-F238E27FC236}">
                <a16:creationId xmlns:a16="http://schemas.microsoft.com/office/drawing/2014/main" id="{1E4F2273-8097-4F28-8B49-D9D7D1C0EAF5}"/>
              </a:ext>
            </a:extLst>
          </p:cNvPr>
          <p:cNvSpPr txBox="1"/>
          <p:nvPr/>
        </p:nvSpPr>
        <p:spPr>
          <a:xfrm>
            <a:off x="4459705" y="2553970"/>
            <a:ext cx="1748590" cy="707886"/>
          </a:xfrm>
          <a:prstGeom prst="rect">
            <a:avLst/>
          </a:prstGeom>
          <a:noFill/>
        </p:spPr>
        <p:txBody>
          <a:bodyPr wrap="square" rtlCol="0">
            <a:spAutoFit/>
          </a:bodyPr>
          <a:lstStyle/>
          <a:p>
            <a:r>
              <a:rPr lang="en-US" sz="2000" b="1" dirty="0">
                <a:solidFill>
                  <a:srgbClr val="7030A0"/>
                </a:solidFill>
              </a:rPr>
              <a:t>200 mi. high orbital track</a:t>
            </a:r>
          </a:p>
        </p:txBody>
      </p:sp>
      <p:sp>
        <p:nvSpPr>
          <p:cNvPr id="43" name="TextBox 42">
            <a:extLst>
              <a:ext uri="{FF2B5EF4-FFF2-40B4-BE49-F238E27FC236}">
                <a16:creationId xmlns:a16="http://schemas.microsoft.com/office/drawing/2014/main" id="{F2200832-A8D9-440C-84A2-225C3C127D4D}"/>
              </a:ext>
            </a:extLst>
          </p:cNvPr>
          <p:cNvSpPr txBox="1"/>
          <p:nvPr/>
        </p:nvSpPr>
        <p:spPr>
          <a:xfrm>
            <a:off x="569721" y="820594"/>
            <a:ext cx="1604207" cy="400110"/>
          </a:xfrm>
          <a:prstGeom prst="rect">
            <a:avLst/>
          </a:prstGeom>
          <a:noFill/>
        </p:spPr>
        <p:txBody>
          <a:bodyPr wrap="square" rtlCol="0">
            <a:spAutoFit/>
          </a:bodyPr>
          <a:lstStyle/>
          <a:p>
            <a:r>
              <a:rPr lang="en-US" sz="2000" b="1" dirty="0">
                <a:solidFill>
                  <a:srgbClr val="FFFF00"/>
                </a:solidFill>
              </a:rPr>
              <a:t>Satellite</a:t>
            </a:r>
          </a:p>
        </p:txBody>
      </p:sp>
      <p:sp>
        <p:nvSpPr>
          <p:cNvPr id="44" name="TextBox 43">
            <a:extLst>
              <a:ext uri="{FF2B5EF4-FFF2-40B4-BE49-F238E27FC236}">
                <a16:creationId xmlns:a16="http://schemas.microsoft.com/office/drawing/2014/main" id="{0CD15384-6E08-4FBF-8C42-5D42DDE8BEE8}"/>
              </a:ext>
            </a:extLst>
          </p:cNvPr>
          <p:cNvSpPr txBox="1"/>
          <p:nvPr/>
        </p:nvSpPr>
        <p:spPr>
          <a:xfrm>
            <a:off x="6821426" y="2807544"/>
            <a:ext cx="4932423" cy="1569660"/>
          </a:xfrm>
          <a:prstGeom prst="rect">
            <a:avLst/>
          </a:prstGeom>
          <a:noFill/>
        </p:spPr>
        <p:txBody>
          <a:bodyPr wrap="square" rtlCol="0">
            <a:spAutoFit/>
          </a:bodyPr>
          <a:lstStyle/>
          <a:p>
            <a:r>
              <a:rPr lang="en-US" sz="2400" dirty="0"/>
              <a:t>Distance   =   10,000 ft/sec  x  281 sec</a:t>
            </a:r>
          </a:p>
          <a:p>
            <a:r>
              <a:rPr lang="en-US" sz="2400" dirty="0"/>
              <a:t>	     =   2,810,000  ft</a:t>
            </a:r>
          </a:p>
          <a:p>
            <a:r>
              <a:rPr lang="en-US" sz="2400" dirty="0"/>
              <a:t>	     =   462 </a:t>
            </a:r>
            <a:r>
              <a:rPr lang="en-US" sz="2400" dirty="0" err="1"/>
              <a:t>nmi</a:t>
            </a:r>
            <a:endParaRPr lang="en-US" sz="2400" dirty="0"/>
          </a:p>
          <a:p>
            <a:r>
              <a:rPr lang="en-US" sz="2400" dirty="0"/>
              <a:t>	     =   2.3 squares</a:t>
            </a:r>
          </a:p>
        </p:txBody>
      </p:sp>
      <p:sp>
        <p:nvSpPr>
          <p:cNvPr id="47" name="TextBox 46">
            <a:extLst>
              <a:ext uri="{FF2B5EF4-FFF2-40B4-BE49-F238E27FC236}">
                <a16:creationId xmlns:a16="http://schemas.microsoft.com/office/drawing/2014/main" id="{87724CB2-6E92-4444-890E-AB7A8600E9BC}"/>
              </a:ext>
            </a:extLst>
          </p:cNvPr>
          <p:cNvSpPr txBox="1"/>
          <p:nvPr/>
        </p:nvSpPr>
        <p:spPr>
          <a:xfrm>
            <a:off x="6821425" y="4533894"/>
            <a:ext cx="4932423" cy="1569660"/>
          </a:xfrm>
          <a:prstGeom prst="rect">
            <a:avLst/>
          </a:prstGeom>
          <a:noFill/>
        </p:spPr>
        <p:txBody>
          <a:bodyPr wrap="square" rtlCol="0">
            <a:spAutoFit/>
          </a:bodyPr>
          <a:lstStyle/>
          <a:p>
            <a:r>
              <a:rPr lang="en-US" sz="2400" dirty="0"/>
              <a:t>It is apparent from this exercise that the satellite will not track along the dashed purple line (the desired orbital track)…</a:t>
            </a:r>
          </a:p>
        </p:txBody>
      </p:sp>
      <p:sp>
        <p:nvSpPr>
          <p:cNvPr id="48" name="TextBox 47">
            <a:extLst>
              <a:ext uri="{FF2B5EF4-FFF2-40B4-BE49-F238E27FC236}">
                <a16:creationId xmlns:a16="http://schemas.microsoft.com/office/drawing/2014/main" id="{C68DF67E-8025-44A4-91B0-E38D3FE5B518}"/>
              </a:ext>
            </a:extLst>
          </p:cNvPr>
          <p:cNvSpPr txBox="1"/>
          <p:nvPr/>
        </p:nvSpPr>
        <p:spPr>
          <a:xfrm>
            <a:off x="6821425" y="1819878"/>
            <a:ext cx="4932423" cy="830997"/>
          </a:xfrm>
          <a:prstGeom prst="rect">
            <a:avLst/>
          </a:prstGeom>
          <a:noFill/>
        </p:spPr>
        <p:txBody>
          <a:bodyPr wrap="square" rtlCol="0">
            <a:spAutoFit/>
          </a:bodyPr>
          <a:lstStyle/>
          <a:p>
            <a:r>
              <a:rPr lang="en-US" sz="2400" dirty="0"/>
              <a:t>The horizontal distance travelled would be much less:</a:t>
            </a:r>
          </a:p>
        </p:txBody>
      </p:sp>
      <p:sp>
        <p:nvSpPr>
          <p:cNvPr id="49" name="Slide Number Placeholder 48">
            <a:extLst>
              <a:ext uri="{FF2B5EF4-FFF2-40B4-BE49-F238E27FC236}">
                <a16:creationId xmlns:a16="http://schemas.microsoft.com/office/drawing/2014/main" id="{F1587397-8767-41B0-AE72-34DE9BC592A0}"/>
              </a:ext>
            </a:extLst>
          </p:cNvPr>
          <p:cNvSpPr>
            <a:spLocks noGrp="1"/>
          </p:cNvSpPr>
          <p:nvPr>
            <p:ph type="sldNum" sz="quarter" idx="12"/>
          </p:nvPr>
        </p:nvSpPr>
        <p:spPr/>
        <p:txBody>
          <a:bodyPr/>
          <a:lstStyle/>
          <a:p>
            <a:fld id="{6659D5B6-3253-45CB-9F23-8B577146FC8E}" type="slidenum">
              <a:rPr lang="en-US" smtClean="0"/>
              <a:t>15</a:t>
            </a:fld>
            <a:endParaRPr lang="en-US"/>
          </a:p>
        </p:txBody>
      </p:sp>
      <p:sp>
        <p:nvSpPr>
          <p:cNvPr id="50" name="Rectangle 49">
            <a:extLst>
              <a:ext uri="{FF2B5EF4-FFF2-40B4-BE49-F238E27FC236}">
                <a16:creationId xmlns:a16="http://schemas.microsoft.com/office/drawing/2014/main" id="{007C0EAB-CA6B-4B67-A3B3-7D24BE53423A}"/>
              </a:ext>
            </a:extLst>
          </p:cNvPr>
          <p:cNvSpPr/>
          <p:nvPr/>
        </p:nvSpPr>
        <p:spPr>
          <a:xfrm>
            <a:off x="3422298" y="702569"/>
            <a:ext cx="226423" cy="24402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99D8D299-BEE7-4165-868F-3567D29A6462}"/>
              </a:ext>
            </a:extLst>
          </p:cNvPr>
          <p:cNvSpPr txBox="1"/>
          <p:nvPr/>
        </p:nvSpPr>
        <p:spPr>
          <a:xfrm>
            <a:off x="3689048" y="638184"/>
            <a:ext cx="2634257" cy="369332"/>
          </a:xfrm>
          <a:prstGeom prst="rect">
            <a:avLst/>
          </a:prstGeom>
          <a:noFill/>
        </p:spPr>
        <p:txBody>
          <a:bodyPr wrap="square" rtlCol="0">
            <a:spAutoFit/>
          </a:bodyPr>
          <a:lstStyle/>
          <a:p>
            <a:r>
              <a:rPr lang="en-US" dirty="0"/>
              <a:t>200 </a:t>
            </a:r>
            <a:r>
              <a:rPr lang="en-US" dirty="0" err="1"/>
              <a:t>nmi</a:t>
            </a:r>
            <a:r>
              <a:rPr lang="en-US" dirty="0"/>
              <a:t> x 200 </a:t>
            </a:r>
            <a:r>
              <a:rPr lang="en-US" dirty="0" err="1"/>
              <a:t>nmi</a:t>
            </a:r>
            <a:r>
              <a:rPr lang="en-US" dirty="0"/>
              <a:t> square</a:t>
            </a:r>
          </a:p>
        </p:txBody>
      </p:sp>
      <p:cxnSp>
        <p:nvCxnSpPr>
          <p:cNvPr id="29" name="Straight Arrow Connector 28">
            <a:extLst>
              <a:ext uri="{FF2B5EF4-FFF2-40B4-BE49-F238E27FC236}">
                <a16:creationId xmlns:a16="http://schemas.microsoft.com/office/drawing/2014/main" id="{4AC10FAA-43E9-4695-BA47-AB3732A55BA1}"/>
              </a:ext>
            </a:extLst>
          </p:cNvPr>
          <p:cNvCxnSpPr>
            <a:cxnSpLocks/>
          </p:cNvCxnSpPr>
          <p:nvPr/>
        </p:nvCxnSpPr>
        <p:spPr>
          <a:xfrm flipV="1">
            <a:off x="545318" y="4253691"/>
            <a:ext cx="4048989" cy="166433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31E0E5F3-C1A0-4299-AA9B-7CB15C79210B}"/>
              </a:ext>
            </a:extLst>
          </p:cNvPr>
          <p:cNvSpPr txBox="1"/>
          <p:nvPr/>
        </p:nvSpPr>
        <p:spPr>
          <a:xfrm>
            <a:off x="2354616" y="5078564"/>
            <a:ext cx="2573796" cy="707886"/>
          </a:xfrm>
          <a:prstGeom prst="rect">
            <a:avLst/>
          </a:prstGeom>
          <a:noFill/>
        </p:spPr>
        <p:txBody>
          <a:bodyPr wrap="square" rtlCol="0">
            <a:spAutoFit/>
          </a:bodyPr>
          <a:lstStyle/>
          <a:p>
            <a:r>
              <a:rPr lang="en-US" sz="2000" dirty="0"/>
              <a:t>Radius of the earth is approx. 4,000 mi</a:t>
            </a:r>
          </a:p>
        </p:txBody>
      </p:sp>
    </p:spTree>
    <p:extLst>
      <p:ext uri="{BB962C8B-B14F-4D97-AF65-F5344CB8AC3E}">
        <p14:creationId xmlns:p14="http://schemas.microsoft.com/office/powerpoint/2010/main" val="3066705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8DBF58-6DB9-42A6-9534-0FD0D710DD7B}"/>
              </a:ext>
            </a:extLst>
          </p:cNvPr>
          <p:cNvSpPr>
            <a:spLocks noGrp="1"/>
          </p:cNvSpPr>
          <p:nvPr>
            <p:ph type="sldNum" sz="quarter" idx="12"/>
          </p:nvPr>
        </p:nvSpPr>
        <p:spPr/>
        <p:txBody>
          <a:bodyPr/>
          <a:lstStyle/>
          <a:p>
            <a:fld id="{6659D5B6-3253-45CB-9F23-8B577146FC8E}" type="slidenum">
              <a:rPr lang="en-US" smtClean="0"/>
              <a:t>16</a:t>
            </a:fld>
            <a:endParaRPr lang="en-US"/>
          </a:p>
        </p:txBody>
      </p:sp>
      <p:sp>
        <p:nvSpPr>
          <p:cNvPr id="4" name="TextBox 3">
            <a:extLst>
              <a:ext uri="{FF2B5EF4-FFF2-40B4-BE49-F238E27FC236}">
                <a16:creationId xmlns:a16="http://schemas.microsoft.com/office/drawing/2014/main" id="{5424E5B8-6035-46D6-97BA-AAA11ED56598}"/>
              </a:ext>
            </a:extLst>
          </p:cNvPr>
          <p:cNvSpPr txBox="1"/>
          <p:nvPr/>
        </p:nvSpPr>
        <p:spPr>
          <a:xfrm>
            <a:off x="994611" y="1118818"/>
            <a:ext cx="6416841" cy="2092881"/>
          </a:xfrm>
          <a:prstGeom prst="rect">
            <a:avLst/>
          </a:prstGeom>
          <a:noFill/>
        </p:spPr>
        <p:txBody>
          <a:bodyPr wrap="square" rtlCol="0">
            <a:spAutoFit/>
          </a:bodyPr>
          <a:lstStyle/>
          <a:p>
            <a:r>
              <a:rPr lang="en-US" sz="2400" b="1" dirty="0"/>
              <a:t>Centripetal Force:</a:t>
            </a:r>
          </a:p>
          <a:p>
            <a:endParaRPr lang="en-US" sz="1000" dirty="0"/>
          </a:p>
          <a:p>
            <a:r>
              <a:rPr lang="en-US" sz="2400" dirty="0"/>
              <a:t>The force that must be applied to an object in order to keep that object moving along a curved path (Example: the force on the string as you swing a tethered ball around your head).</a:t>
            </a:r>
          </a:p>
        </p:txBody>
      </p:sp>
      <p:sp>
        <p:nvSpPr>
          <p:cNvPr id="5" name="TextBox 4">
            <a:extLst>
              <a:ext uri="{FF2B5EF4-FFF2-40B4-BE49-F238E27FC236}">
                <a16:creationId xmlns:a16="http://schemas.microsoft.com/office/drawing/2014/main" id="{56B62509-4D46-41AA-B16F-FA594BC8F8CE}"/>
              </a:ext>
            </a:extLst>
          </p:cNvPr>
          <p:cNvSpPr txBox="1"/>
          <p:nvPr/>
        </p:nvSpPr>
        <p:spPr>
          <a:xfrm>
            <a:off x="994612" y="3504625"/>
            <a:ext cx="6284490" cy="2462213"/>
          </a:xfrm>
          <a:prstGeom prst="rect">
            <a:avLst/>
          </a:prstGeom>
          <a:noFill/>
        </p:spPr>
        <p:txBody>
          <a:bodyPr wrap="square" rtlCol="0">
            <a:spAutoFit/>
          </a:bodyPr>
          <a:lstStyle/>
          <a:p>
            <a:r>
              <a:rPr lang="en-US" sz="2400" b="1" dirty="0"/>
              <a:t>Centrifugal Force:</a:t>
            </a:r>
          </a:p>
          <a:p>
            <a:endParaRPr lang="en-US" sz="1000" dirty="0"/>
          </a:p>
          <a:p>
            <a:r>
              <a:rPr lang="en-US" sz="2400" dirty="0"/>
              <a:t>The fictitious (or pseudo) outward force that appears to act on all objects that are following a curved path (Example: you feel that you are being thrown off a spinning merry-go-round).   </a:t>
            </a:r>
            <a:r>
              <a:rPr lang="en-US" sz="2400" i="1" dirty="0">
                <a:solidFill>
                  <a:srgbClr val="FF0000"/>
                </a:solidFill>
              </a:rPr>
              <a:t>This is not a “real” force…</a:t>
            </a:r>
          </a:p>
        </p:txBody>
      </p:sp>
      <p:grpSp>
        <p:nvGrpSpPr>
          <p:cNvPr id="20" name="Group 19">
            <a:extLst>
              <a:ext uri="{FF2B5EF4-FFF2-40B4-BE49-F238E27FC236}">
                <a16:creationId xmlns:a16="http://schemas.microsoft.com/office/drawing/2014/main" id="{21E8C94E-D7D2-4062-9440-83DCF97A8C15}"/>
              </a:ext>
            </a:extLst>
          </p:cNvPr>
          <p:cNvGrpSpPr/>
          <p:nvPr/>
        </p:nvGrpSpPr>
        <p:grpSpPr>
          <a:xfrm>
            <a:off x="8273713" y="1183861"/>
            <a:ext cx="2261937" cy="2277979"/>
            <a:chOff x="8197515" y="1770407"/>
            <a:chExt cx="2261937" cy="2277979"/>
          </a:xfrm>
        </p:grpSpPr>
        <p:sp>
          <p:nvSpPr>
            <p:cNvPr id="6" name="Oval 5">
              <a:extLst>
                <a:ext uri="{FF2B5EF4-FFF2-40B4-BE49-F238E27FC236}">
                  <a16:creationId xmlns:a16="http://schemas.microsoft.com/office/drawing/2014/main" id="{C7982A8D-69A6-4E3E-83F5-9D072EFADE3B}"/>
                </a:ext>
              </a:extLst>
            </p:cNvPr>
            <p:cNvSpPr/>
            <p:nvPr/>
          </p:nvSpPr>
          <p:spPr>
            <a:xfrm>
              <a:off x="8197515" y="1770407"/>
              <a:ext cx="2261937" cy="2277979"/>
            </a:xfrm>
            <a:prstGeom prst="ellipse">
              <a:avLst/>
            </a:prstGeom>
            <a:noFill/>
            <a:ln w="571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BC8729F-3A20-4277-99E3-7F4B65865A7B}"/>
                </a:ext>
              </a:extLst>
            </p:cNvPr>
            <p:cNvSpPr/>
            <p:nvPr/>
          </p:nvSpPr>
          <p:spPr>
            <a:xfrm>
              <a:off x="10062410" y="2053389"/>
              <a:ext cx="272716" cy="24063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24901AD3-F18E-456F-A84C-6562A28FE929}"/>
                </a:ext>
              </a:extLst>
            </p:cNvPr>
            <p:cNvCxnSpPr>
              <a:cxnSpLocks/>
            </p:cNvCxnSpPr>
            <p:nvPr/>
          </p:nvCxnSpPr>
          <p:spPr>
            <a:xfrm flipH="1">
              <a:off x="9328483" y="2245895"/>
              <a:ext cx="790074" cy="663501"/>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7590D629-078A-461F-8A51-C8588B882EC6}"/>
                </a:ext>
              </a:extLst>
            </p:cNvPr>
            <p:cNvGrpSpPr/>
            <p:nvPr/>
          </p:nvGrpSpPr>
          <p:grpSpPr>
            <a:xfrm>
              <a:off x="9143999" y="2797102"/>
              <a:ext cx="336885" cy="304800"/>
              <a:chOff x="9015663" y="2909396"/>
              <a:chExt cx="280737" cy="218815"/>
            </a:xfrm>
          </p:grpSpPr>
          <p:cxnSp>
            <p:nvCxnSpPr>
              <p:cNvPr id="15" name="Straight Connector 14">
                <a:extLst>
                  <a:ext uri="{FF2B5EF4-FFF2-40B4-BE49-F238E27FC236}">
                    <a16:creationId xmlns:a16="http://schemas.microsoft.com/office/drawing/2014/main" id="{B8F1BD83-921E-40A3-BC33-A8601804040A}"/>
                  </a:ext>
                </a:extLst>
              </p:cNvPr>
              <p:cNvCxnSpPr/>
              <p:nvPr/>
            </p:nvCxnSpPr>
            <p:spPr>
              <a:xfrm>
                <a:off x="9144000" y="2909396"/>
                <a:ext cx="0" cy="2188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942A68A-1B31-4842-9F2B-4F59CADD1FF8}"/>
                  </a:ext>
                </a:extLst>
              </p:cNvPr>
              <p:cNvCxnSpPr>
                <a:cxnSpLocks/>
              </p:cNvCxnSpPr>
              <p:nvPr/>
            </p:nvCxnSpPr>
            <p:spPr>
              <a:xfrm>
                <a:off x="9015663" y="3007897"/>
                <a:ext cx="28073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9786AB18-1B2E-46DE-A43F-B3A3FDA7F92E}"/>
                </a:ext>
              </a:extLst>
            </p:cNvPr>
            <p:cNvSpPr txBox="1"/>
            <p:nvPr/>
          </p:nvSpPr>
          <p:spPr>
            <a:xfrm>
              <a:off x="9811751" y="2388225"/>
              <a:ext cx="477253" cy="523220"/>
            </a:xfrm>
            <a:prstGeom prst="rect">
              <a:avLst/>
            </a:prstGeom>
            <a:noFill/>
          </p:spPr>
          <p:txBody>
            <a:bodyPr wrap="square" rtlCol="0">
              <a:spAutoFit/>
            </a:bodyPr>
            <a:lstStyle/>
            <a:p>
              <a:r>
                <a:rPr lang="en-US" sz="2800" b="1" dirty="0"/>
                <a:t>F</a:t>
              </a:r>
            </a:p>
          </p:txBody>
        </p:sp>
      </p:grpSp>
      <p:grpSp>
        <p:nvGrpSpPr>
          <p:cNvPr id="21" name="Group 20">
            <a:extLst>
              <a:ext uri="{FF2B5EF4-FFF2-40B4-BE49-F238E27FC236}">
                <a16:creationId xmlns:a16="http://schemas.microsoft.com/office/drawing/2014/main" id="{21623284-AF21-45BA-A14A-1D2FEBD913DE}"/>
              </a:ext>
            </a:extLst>
          </p:cNvPr>
          <p:cNvGrpSpPr/>
          <p:nvPr/>
        </p:nvGrpSpPr>
        <p:grpSpPr>
          <a:xfrm>
            <a:off x="8257670" y="3558126"/>
            <a:ext cx="2956156" cy="2665054"/>
            <a:chOff x="8197515" y="1383332"/>
            <a:chExt cx="2956156" cy="2665054"/>
          </a:xfrm>
        </p:grpSpPr>
        <p:sp>
          <p:nvSpPr>
            <p:cNvPr id="22" name="Oval 21">
              <a:extLst>
                <a:ext uri="{FF2B5EF4-FFF2-40B4-BE49-F238E27FC236}">
                  <a16:creationId xmlns:a16="http://schemas.microsoft.com/office/drawing/2014/main" id="{935E26D2-661A-4B61-8260-045262EB5A5F}"/>
                </a:ext>
              </a:extLst>
            </p:cNvPr>
            <p:cNvSpPr/>
            <p:nvPr/>
          </p:nvSpPr>
          <p:spPr>
            <a:xfrm>
              <a:off x="8197515" y="1770407"/>
              <a:ext cx="2261937" cy="2277979"/>
            </a:xfrm>
            <a:prstGeom prst="ellipse">
              <a:avLst/>
            </a:prstGeom>
            <a:noFill/>
            <a:ln w="571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378501-FB84-415E-B312-55FB811A4ED7}"/>
                </a:ext>
              </a:extLst>
            </p:cNvPr>
            <p:cNvSpPr/>
            <p:nvPr/>
          </p:nvSpPr>
          <p:spPr>
            <a:xfrm>
              <a:off x="10062410" y="2053389"/>
              <a:ext cx="272716" cy="24063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a:extLst>
                <a:ext uri="{FF2B5EF4-FFF2-40B4-BE49-F238E27FC236}">
                  <a16:creationId xmlns:a16="http://schemas.microsoft.com/office/drawing/2014/main" id="{C708D3C9-19AA-47F4-933B-90540C847D35}"/>
                </a:ext>
              </a:extLst>
            </p:cNvPr>
            <p:cNvCxnSpPr>
              <a:cxnSpLocks/>
            </p:cNvCxnSpPr>
            <p:nvPr/>
          </p:nvCxnSpPr>
          <p:spPr>
            <a:xfrm flipV="1">
              <a:off x="10299030" y="1383332"/>
              <a:ext cx="854641" cy="737233"/>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0A2BE29C-C2F8-4390-BF14-CCA460A48E10}"/>
                </a:ext>
              </a:extLst>
            </p:cNvPr>
            <p:cNvGrpSpPr/>
            <p:nvPr/>
          </p:nvGrpSpPr>
          <p:grpSpPr>
            <a:xfrm>
              <a:off x="9143999" y="2797102"/>
              <a:ext cx="336885" cy="304800"/>
              <a:chOff x="9015663" y="2909396"/>
              <a:chExt cx="280737" cy="218815"/>
            </a:xfrm>
          </p:grpSpPr>
          <p:cxnSp>
            <p:nvCxnSpPr>
              <p:cNvPr id="27" name="Straight Connector 26">
                <a:extLst>
                  <a:ext uri="{FF2B5EF4-FFF2-40B4-BE49-F238E27FC236}">
                    <a16:creationId xmlns:a16="http://schemas.microsoft.com/office/drawing/2014/main" id="{041B4832-8770-42F8-AF8E-AFCC890090DE}"/>
                  </a:ext>
                </a:extLst>
              </p:cNvPr>
              <p:cNvCxnSpPr/>
              <p:nvPr/>
            </p:nvCxnSpPr>
            <p:spPr>
              <a:xfrm>
                <a:off x="9144000" y="2909396"/>
                <a:ext cx="0" cy="2188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57EED1D-0208-463B-AFB0-FDD882E2AFB6}"/>
                  </a:ext>
                </a:extLst>
              </p:cNvPr>
              <p:cNvCxnSpPr>
                <a:cxnSpLocks/>
              </p:cNvCxnSpPr>
              <p:nvPr/>
            </p:nvCxnSpPr>
            <p:spPr>
              <a:xfrm>
                <a:off x="9015663" y="3007897"/>
                <a:ext cx="28073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F185020F-B684-4EE4-94EF-FC96DD5704A2}"/>
                </a:ext>
              </a:extLst>
            </p:cNvPr>
            <p:cNvSpPr txBox="1"/>
            <p:nvPr/>
          </p:nvSpPr>
          <p:spPr>
            <a:xfrm>
              <a:off x="10567935" y="1799926"/>
              <a:ext cx="477253" cy="523220"/>
            </a:xfrm>
            <a:prstGeom prst="rect">
              <a:avLst/>
            </a:prstGeom>
            <a:noFill/>
          </p:spPr>
          <p:txBody>
            <a:bodyPr wrap="square" rtlCol="0">
              <a:spAutoFit/>
            </a:bodyPr>
            <a:lstStyle/>
            <a:p>
              <a:r>
                <a:rPr lang="en-US" sz="2800" b="1" dirty="0"/>
                <a:t>F</a:t>
              </a:r>
            </a:p>
          </p:txBody>
        </p:sp>
      </p:grpSp>
      <p:sp>
        <p:nvSpPr>
          <p:cNvPr id="30" name="TextBox 29">
            <a:extLst>
              <a:ext uri="{FF2B5EF4-FFF2-40B4-BE49-F238E27FC236}">
                <a16:creationId xmlns:a16="http://schemas.microsoft.com/office/drawing/2014/main" id="{FB748B29-3209-4CBC-B2A8-EAD3C4088706}"/>
              </a:ext>
            </a:extLst>
          </p:cNvPr>
          <p:cNvSpPr txBox="1"/>
          <p:nvPr/>
        </p:nvSpPr>
        <p:spPr>
          <a:xfrm>
            <a:off x="1980205" y="145403"/>
            <a:ext cx="8231589" cy="584775"/>
          </a:xfrm>
          <a:prstGeom prst="rect">
            <a:avLst/>
          </a:prstGeom>
          <a:noFill/>
        </p:spPr>
        <p:txBody>
          <a:bodyPr wrap="square" rtlCol="0">
            <a:spAutoFit/>
          </a:bodyPr>
          <a:lstStyle/>
          <a:p>
            <a:pPr algn="ctr"/>
            <a:r>
              <a:rPr lang="en-US" sz="3200" dirty="0">
                <a:solidFill>
                  <a:srgbClr val="FF0000"/>
                </a:solidFill>
              </a:rPr>
              <a:t>Orbits from a Centripetal Force Perspective</a:t>
            </a:r>
          </a:p>
        </p:txBody>
      </p:sp>
    </p:spTree>
    <p:extLst>
      <p:ext uri="{BB962C8B-B14F-4D97-AF65-F5344CB8AC3E}">
        <p14:creationId xmlns:p14="http://schemas.microsoft.com/office/powerpoint/2010/main" val="2491573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55AC385-4468-4F53-A610-74789E26B2E9}"/>
              </a:ext>
            </a:extLst>
          </p:cNvPr>
          <p:cNvSpPr>
            <a:spLocks noGrp="1"/>
          </p:cNvSpPr>
          <p:nvPr>
            <p:ph type="sldNum" sz="quarter" idx="12"/>
          </p:nvPr>
        </p:nvSpPr>
        <p:spPr/>
        <p:txBody>
          <a:bodyPr/>
          <a:lstStyle/>
          <a:p>
            <a:fld id="{6659D5B6-3253-45CB-9F23-8B577146FC8E}" type="slidenum">
              <a:rPr lang="en-US" smtClean="0"/>
              <a:t>17</a:t>
            </a:fld>
            <a:endParaRPr lang="en-US"/>
          </a:p>
        </p:txBody>
      </p:sp>
      <p:sp>
        <p:nvSpPr>
          <p:cNvPr id="3" name="TextBox 2">
            <a:extLst>
              <a:ext uri="{FF2B5EF4-FFF2-40B4-BE49-F238E27FC236}">
                <a16:creationId xmlns:a16="http://schemas.microsoft.com/office/drawing/2014/main" id="{53DB1073-A730-4B94-B327-2BBAE62FB97C}"/>
              </a:ext>
            </a:extLst>
          </p:cNvPr>
          <p:cNvSpPr txBox="1"/>
          <p:nvPr/>
        </p:nvSpPr>
        <p:spPr>
          <a:xfrm>
            <a:off x="675248" y="1069388"/>
            <a:ext cx="7350183" cy="2462213"/>
          </a:xfrm>
          <a:prstGeom prst="rect">
            <a:avLst/>
          </a:prstGeom>
          <a:noFill/>
        </p:spPr>
        <p:txBody>
          <a:bodyPr wrap="square" rtlCol="0">
            <a:spAutoFit/>
          </a:bodyPr>
          <a:lstStyle/>
          <a:p>
            <a:r>
              <a:rPr lang="en-US" sz="2400" b="1" dirty="0"/>
              <a:t>Centrifugal Force:</a:t>
            </a:r>
          </a:p>
          <a:p>
            <a:endParaRPr lang="en-US" sz="1000" dirty="0"/>
          </a:p>
          <a:p>
            <a:r>
              <a:rPr lang="en-US" sz="2400" dirty="0"/>
              <a:t>If the centripetal force is instantly eliminated the object will fling away along the tangent to the curved path (try it with a ball and string…).  This proves there is no true “outward” radial force acting on the object – if there was, it would fly outward along a curved path. </a:t>
            </a:r>
          </a:p>
        </p:txBody>
      </p:sp>
      <p:grpSp>
        <p:nvGrpSpPr>
          <p:cNvPr id="20" name="Group 19">
            <a:extLst>
              <a:ext uri="{FF2B5EF4-FFF2-40B4-BE49-F238E27FC236}">
                <a16:creationId xmlns:a16="http://schemas.microsoft.com/office/drawing/2014/main" id="{2BBDF415-F0B6-4EA3-B037-E712520D87FE}"/>
              </a:ext>
            </a:extLst>
          </p:cNvPr>
          <p:cNvGrpSpPr/>
          <p:nvPr/>
        </p:nvGrpSpPr>
        <p:grpSpPr>
          <a:xfrm>
            <a:off x="8774571" y="1215600"/>
            <a:ext cx="1813159" cy="2114924"/>
            <a:chOff x="8273713" y="773209"/>
            <a:chExt cx="2261937" cy="2869291"/>
          </a:xfrm>
        </p:grpSpPr>
        <p:grpSp>
          <p:nvGrpSpPr>
            <p:cNvPr id="4" name="Group 3">
              <a:extLst>
                <a:ext uri="{FF2B5EF4-FFF2-40B4-BE49-F238E27FC236}">
                  <a16:creationId xmlns:a16="http://schemas.microsoft.com/office/drawing/2014/main" id="{B1E58713-9A1C-48FB-AADD-F8EE853B4E82}"/>
                </a:ext>
              </a:extLst>
            </p:cNvPr>
            <p:cNvGrpSpPr/>
            <p:nvPr/>
          </p:nvGrpSpPr>
          <p:grpSpPr>
            <a:xfrm>
              <a:off x="8273713" y="1364521"/>
              <a:ext cx="2261937" cy="2277979"/>
              <a:chOff x="8197515" y="1770407"/>
              <a:chExt cx="2261937" cy="2277979"/>
            </a:xfrm>
          </p:grpSpPr>
          <p:sp>
            <p:nvSpPr>
              <p:cNvPr id="5" name="Oval 4">
                <a:extLst>
                  <a:ext uri="{FF2B5EF4-FFF2-40B4-BE49-F238E27FC236}">
                    <a16:creationId xmlns:a16="http://schemas.microsoft.com/office/drawing/2014/main" id="{2CA1A549-5B6E-4DA1-AF74-DE2112F760F0}"/>
                  </a:ext>
                </a:extLst>
              </p:cNvPr>
              <p:cNvSpPr/>
              <p:nvPr/>
            </p:nvSpPr>
            <p:spPr>
              <a:xfrm>
                <a:off x="8197515" y="1770407"/>
                <a:ext cx="2261937" cy="2277979"/>
              </a:xfrm>
              <a:prstGeom prst="ellipse">
                <a:avLst/>
              </a:prstGeom>
              <a:noFill/>
              <a:ln w="571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3D1FFE0-1075-42A3-A0E8-69A19DBA38B9}"/>
                  </a:ext>
                </a:extLst>
              </p:cNvPr>
              <p:cNvSpPr/>
              <p:nvPr/>
            </p:nvSpPr>
            <p:spPr>
              <a:xfrm>
                <a:off x="10062410" y="2053389"/>
                <a:ext cx="272716" cy="24063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6E1031DA-6E78-464E-BFF5-A987650F11CA}"/>
                  </a:ext>
                </a:extLst>
              </p:cNvPr>
              <p:cNvCxnSpPr>
                <a:cxnSpLocks/>
              </p:cNvCxnSpPr>
              <p:nvPr/>
            </p:nvCxnSpPr>
            <p:spPr>
              <a:xfrm flipH="1">
                <a:off x="9328483" y="2245895"/>
                <a:ext cx="790074" cy="663501"/>
              </a:xfrm>
              <a:prstGeom prst="straightConnector1">
                <a:avLst/>
              </a:prstGeom>
              <a:ln w="5715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7D5696A7-5C27-4B51-B124-94815CF448E4}"/>
                  </a:ext>
                </a:extLst>
              </p:cNvPr>
              <p:cNvGrpSpPr/>
              <p:nvPr/>
            </p:nvGrpSpPr>
            <p:grpSpPr>
              <a:xfrm>
                <a:off x="9143999" y="2797102"/>
                <a:ext cx="336885" cy="304800"/>
                <a:chOff x="9015663" y="2909396"/>
                <a:chExt cx="280737" cy="218815"/>
              </a:xfrm>
            </p:grpSpPr>
            <p:cxnSp>
              <p:nvCxnSpPr>
                <p:cNvPr id="10" name="Straight Connector 9">
                  <a:extLst>
                    <a:ext uri="{FF2B5EF4-FFF2-40B4-BE49-F238E27FC236}">
                      <a16:creationId xmlns:a16="http://schemas.microsoft.com/office/drawing/2014/main" id="{490D7DA4-E655-40A8-B2DB-AE75F7FE8F5F}"/>
                    </a:ext>
                  </a:extLst>
                </p:cNvPr>
                <p:cNvCxnSpPr/>
                <p:nvPr/>
              </p:nvCxnSpPr>
              <p:spPr>
                <a:xfrm>
                  <a:off x="9144000" y="2909396"/>
                  <a:ext cx="0" cy="2188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069D436-A809-4D45-821B-1585C8D18619}"/>
                    </a:ext>
                  </a:extLst>
                </p:cNvPr>
                <p:cNvCxnSpPr>
                  <a:cxnSpLocks/>
                </p:cNvCxnSpPr>
                <p:nvPr/>
              </p:nvCxnSpPr>
              <p:spPr>
                <a:xfrm>
                  <a:off x="9015663" y="3007897"/>
                  <a:ext cx="28073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TextBox 8">
                <a:extLst>
                  <a:ext uri="{FF2B5EF4-FFF2-40B4-BE49-F238E27FC236}">
                    <a16:creationId xmlns:a16="http://schemas.microsoft.com/office/drawing/2014/main" id="{3A999A76-4A14-453F-B50A-1040A56EC3ED}"/>
                  </a:ext>
                </a:extLst>
              </p:cNvPr>
              <p:cNvSpPr txBox="1"/>
              <p:nvPr/>
            </p:nvSpPr>
            <p:spPr>
              <a:xfrm>
                <a:off x="9811751" y="2388225"/>
                <a:ext cx="477253" cy="523220"/>
              </a:xfrm>
              <a:prstGeom prst="rect">
                <a:avLst/>
              </a:prstGeom>
              <a:noFill/>
            </p:spPr>
            <p:txBody>
              <a:bodyPr wrap="square" rtlCol="0">
                <a:spAutoFit/>
              </a:bodyPr>
              <a:lstStyle/>
              <a:p>
                <a:r>
                  <a:rPr lang="en-US" sz="2800" b="1" dirty="0"/>
                  <a:t>F</a:t>
                </a:r>
              </a:p>
            </p:txBody>
          </p:sp>
        </p:grpSp>
        <p:cxnSp>
          <p:nvCxnSpPr>
            <p:cNvPr id="12" name="Straight Arrow Connector 11">
              <a:extLst>
                <a:ext uri="{FF2B5EF4-FFF2-40B4-BE49-F238E27FC236}">
                  <a16:creationId xmlns:a16="http://schemas.microsoft.com/office/drawing/2014/main" id="{5C71D5C9-F286-4A90-8B7A-67C0C3D8D344}"/>
                </a:ext>
              </a:extLst>
            </p:cNvPr>
            <p:cNvCxnSpPr>
              <a:cxnSpLocks/>
              <a:stCxn id="6" idx="1"/>
            </p:cNvCxnSpPr>
            <p:nvPr/>
          </p:nvCxnSpPr>
          <p:spPr>
            <a:xfrm flipH="1" flipV="1">
              <a:off x="9404682" y="983049"/>
              <a:ext cx="773864" cy="69969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F93925D6-3805-4EF6-A9A1-84EB9BFB1512}"/>
                </a:ext>
              </a:extLst>
            </p:cNvPr>
            <p:cNvSpPr/>
            <p:nvPr/>
          </p:nvSpPr>
          <p:spPr>
            <a:xfrm>
              <a:off x="9679402" y="1228163"/>
              <a:ext cx="272716" cy="24063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FAFB23CB-D26A-4FF3-8F86-632B1D07C5BF}"/>
                </a:ext>
              </a:extLst>
            </p:cNvPr>
            <p:cNvSpPr/>
            <p:nvPr/>
          </p:nvSpPr>
          <p:spPr>
            <a:xfrm>
              <a:off x="9155860" y="773209"/>
              <a:ext cx="272716" cy="24063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92ABF15A-D807-4BE0-9298-88AEA158E55F}"/>
              </a:ext>
            </a:extLst>
          </p:cNvPr>
          <p:cNvGrpSpPr/>
          <p:nvPr/>
        </p:nvGrpSpPr>
        <p:grpSpPr>
          <a:xfrm>
            <a:off x="675248" y="3689628"/>
            <a:ext cx="10394411" cy="2308324"/>
            <a:chOff x="675248" y="3689628"/>
            <a:chExt cx="10394411" cy="2308324"/>
          </a:xfrm>
        </p:grpSpPr>
        <p:sp>
          <p:nvSpPr>
            <p:cNvPr id="19" name="TextBox 18">
              <a:extLst>
                <a:ext uri="{FF2B5EF4-FFF2-40B4-BE49-F238E27FC236}">
                  <a16:creationId xmlns:a16="http://schemas.microsoft.com/office/drawing/2014/main" id="{B6B7DD3F-4906-4480-96A4-C286F052ACF3}"/>
                </a:ext>
              </a:extLst>
            </p:cNvPr>
            <p:cNvSpPr txBox="1"/>
            <p:nvPr/>
          </p:nvSpPr>
          <p:spPr>
            <a:xfrm>
              <a:off x="675248" y="3689628"/>
              <a:ext cx="7350183" cy="2308324"/>
            </a:xfrm>
            <a:prstGeom prst="rect">
              <a:avLst/>
            </a:prstGeom>
            <a:noFill/>
          </p:spPr>
          <p:txBody>
            <a:bodyPr wrap="square" rtlCol="0">
              <a:spAutoFit/>
            </a:bodyPr>
            <a:lstStyle/>
            <a:p>
              <a:r>
                <a:rPr lang="en-US" sz="2400" dirty="0"/>
                <a:t>However, since the “Centripetal Force” is pulling towards the center of rotation it “feels” as if there is an equal and opposite radial force acting outwards (think of the force as “tension” in a string where the force pulls on both end points…).  As such, equating the pseudo </a:t>
              </a:r>
              <a:r>
                <a:rPr lang="en-US" sz="2400" b="1" dirty="0"/>
                <a:t>“Centrifugal” Force</a:t>
              </a:r>
              <a:r>
                <a:rPr lang="en-US" sz="2400" dirty="0"/>
                <a:t> to the </a:t>
              </a:r>
              <a:r>
                <a:rPr lang="en-US" sz="2400" b="1" dirty="0"/>
                <a:t>Centripetal Force</a:t>
              </a:r>
              <a:r>
                <a:rPr lang="en-US" sz="2400" dirty="0"/>
                <a:t> is commonly accepted.</a:t>
              </a:r>
            </a:p>
          </p:txBody>
        </p:sp>
        <p:grpSp>
          <p:nvGrpSpPr>
            <p:cNvPr id="21" name="Group 20">
              <a:extLst>
                <a:ext uri="{FF2B5EF4-FFF2-40B4-BE49-F238E27FC236}">
                  <a16:creationId xmlns:a16="http://schemas.microsoft.com/office/drawing/2014/main" id="{51C01B19-A537-48F6-9EF5-581AC590BBE3}"/>
                </a:ext>
              </a:extLst>
            </p:cNvPr>
            <p:cNvGrpSpPr/>
            <p:nvPr/>
          </p:nvGrpSpPr>
          <p:grpSpPr>
            <a:xfrm>
              <a:off x="8894740" y="3925459"/>
              <a:ext cx="2174919" cy="1987581"/>
              <a:chOff x="7872660" y="1968283"/>
              <a:chExt cx="2905824" cy="2599706"/>
            </a:xfrm>
          </p:grpSpPr>
          <p:grpSp>
            <p:nvGrpSpPr>
              <p:cNvPr id="22" name="Group 21">
                <a:extLst>
                  <a:ext uri="{FF2B5EF4-FFF2-40B4-BE49-F238E27FC236}">
                    <a16:creationId xmlns:a16="http://schemas.microsoft.com/office/drawing/2014/main" id="{7D6E92DA-7313-4A32-93BE-717E78A6406D}"/>
                  </a:ext>
                </a:extLst>
              </p:cNvPr>
              <p:cNvGrpSpPr/>
              <p:nvPr/>
            </p:nvGrpSpPr>
            <p:grpSpPr>
              <a:xfrm>
                <a:off x="7872660" y="2290010"/>
                <a:ext cx="2261937" cy="2277979"/>
                <a:chOff x="8197515" y="1770407"/>
                <a:chExt cx="2261937" cy="2277979"/>
              </a:xfrm>
            </p:grpSpPr>
            <p:sp>
              <p:nvSpPr>
                <p:cNvPr id="24" name="Oval 23">
                  <a:extLst>
                    <a:ext uri="{FF2B5EF4-FFF2-40B4-BE49-F238E27FC236}">
                      <a16:creationId xmlns:a16="http://schemas.microsoft.com/office/drawing/2014/main" id="{5AB2F2EC-DAC9-45B3-B944-C457EBDC95EF}"/>
                    </a:ext>
                  </a:extLst>
                </p:cNvPr>
                <p:cNvSpPr/>
                <p:nvPr/>
              </p:nvSpPr>
              <p:spPr>
                <a:xfrm>
                  <a:off x="8197515" y="1770407"/>
                  <a:ext cx="2261937" cy="2277979"/>
                </a:xfrm>
                <a:prstGeom prst="ellipse">
                  <a:avLst/>
                </a:prstGeom>
                <a:noFill/>
                <a:ln w="571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C8D107E-1EC9-41D1-B28C-96EA0ED23A39}"/>
                    </a:ext>
                  </a:extLst>
                </p:cNvPr>
                <p:cNvSpPr/>
                <p:nvPr/>
              </p:nvSpPr>
              <p:spPr>
                <a:xfrm>
                  <a:off x="10062410" y="2053389"/>
                  <a:ext cx="272716" cy="24063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a:extLst>
                    <a:ext uri="{FF2B5EF4-FFF2-40B4-BE49-F238E27FC236}">
                      <a16:creationId xmlns:a16="http://schemas.microsoft.com/office/drawing/2014/main" id="{183C0519-4314-42FA-A69F-731FCC547999}"/>
                    </a:ext>
                  </a:extLst>
                </p:cNvPr>
                <p:cNvCxnSpPr>
                  <a:cxnSpLocks/>
                </p:cNvCxnSpPr>
                <p:nvPr/>
              </p:nvCxnSpPr>
              <p:spPr>
                <a:xfrm flipH="1">
                  <a:off x="9328483" y="2245895"/>
                  <a:ext cx="790074" cy="663501"/>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E571D69D-D97D-4109-B168-44307938543E}"/>
                    </a:ext>
                  </a:extLst>
                </p:cNvPr>
                <p:cNvGrpSpPr/>
                <p:nvPr/>
              </p:nvGrpSpPr>
              <p:grpSpPr>
                <a:xfrm>
                  <a:off x="9143999" y="2797102"/>
                  <a:ext cx="336885" cy="304800"/>
                  <a:chOff x="9015663" y="2909396"/>
                  <a:chExt cx="280737" cy="218815"/>
                </a:xfrm>
              </p:grpSpPr>
              <p:cxnSp>
                <p:nvCxnSpPr>
                  <p:cNvPr id="29" name="Straight Connector 28">
                    <a:extLst>
                      <a:ext uri="{FF2B5EF4-FFF2-40B4-BE49-F238E27FC236}">
                        <a16:creationId xmlns:a16="http://schemas.microsoft.com/office/drawing/2014/main" id="{01C44567-937D-4E8B-908D-C966F7B9BB30}"/>
                      </a:ext>
                    </a:extLst>
                  </p:cNvPr>
                  <p:cNvCxnSpPr/>
                  <p:nvPr/>
                </p:nvCxnSpPr>
                <p:spPr>
                  <a:xfrm>
                    <a:off x="9144000" y="2909396"/>
                    <a:ext cx="0" cy="2188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8DB00CB-5F9C-4329-B20F-43498301BC94}"/>
                      </a:ext>
                    </a:extLst>
                  </p:cNvPr>
                  <p:cNvCxnSpPr>
                    <a:cxnSpLocks/>
                  </p:cNvCxnSpPr>
                  <p:nvPr/>
                </p:nvCxnSpPr>
                <p:spPr>
                  <a:xfrm>
                    <a:off x="9015663" y="3007897"/>
                    <a:ext cx="28073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27">
                  <a:extLst>
                    <a:ext uri="{FF2B5EF4-FFF2-40B4-BE49-F238E27FC236}">
                      <a16:creationId xmlns:a16="http://schemas.microsoft.com/office/drawing/2014/main" id="{80A84F55-60C4-4ABA-85CA-54088243CB44}"/>
                    </a:ext>
                  </a:extLst>
                </p:cNvPr>
                <p:cNvSpPr txBox="1"/>
                <p:nvPr/>
              </p:nvSpPr>
              <p:spPr>
                <a:xfrm>
                  <a:off x="9811751" y="2388225"/>
                  <a:ext cx="477253" cy="523220"/>
                </a:xfrm>
                <a:prstGeom prst="rect">
                  <a:avLst/>
                </a:prstGeom>
                <a:noFill/>
              </p:spPr>
              <p:txBody>
                <a:bodyPr wrap="square" rtlCol="0">
                  <a:spAutoFit/>
                </a:bodyPr>
                <a:lstStyle/>
                <a:p>
                  <a:r>
                    <a:rPr lang="en-US" sz="2800" b="1" dirty="0"/>
                    <a:t>F</a:t>
                  </a:r>
                </a:p>
              </p:txBody>
            </p:sp>
          </p:grpSp>
          <p:cxnSp>
            <p:nvCxnSpPr>
              <p:cNvPr id="23" name="Straight Arrow Connector 22">
                <a:extLst>
                  <a:ext uri="{FF2B5EF4-FFF2-40B4-BE49-F238E27FC236}">
                    <a16:creationId xmlns:a16="http://schemas.microsoft.com/office/drawing/2014/main" id="{73750426-74A8-4A76-A9FD-BCCE18140463}"/>
                  </a:ext>
                </a:extLst>
              </p:cNvPr>
              <p:cNvCxnSpPr>
                <a:cxnSpLocks/>
              </p:cNvCxnSpPr>
              <p:nvPr/>
            </p:nvCxnSpPr>
            <p:spPr>
              <a:xfrm flipV="1">
                <a:off x="9954720" y="1968283"/>
                <a:ext cx="823764" cy="652532"/>
              </a:xfrm>
              <a:prstGeom prst="straightConnector1">
                <a:avLst/>
              </a:prstGeom>
              <a:ln w="5715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grpSp>
      </p:grpSp>
      <p:sp>
        <p:nvSpPr>
          <p:cNvPr id="31" name="TextBox 30">
            <a:extLst>
              <a:ext uri="{FF2B5EF4-FFF2-40B4-BE49-F238E27FC236}">
                <a16:creationId xmlns:a16="http://schemas.microsoft.com/office/drawing/2014/main" id="{424C2074-40C4-4A9F-82B7-282F5AC565FC}"/>
              </a:ext>
            </a:extLst>
          </p:cNvPr>
          <p:cNvSpPr txBox="1"/>
          <p:nvPr/>
        </p:nvSpPr>
        <p:spPr>
          <a:xfrm>
            <a:off x="1980205" y="145403"/>
            <a:ext cx="8231589" cy="584775"/>
          </a:xfrm>
          <a:prstGeom prst="rect">
            <a:avLst/>
          </a:prstGeom>
          <a:noFill/>
        </p:spPr>
        <p:txBody>
          <a:bodyPr wrap="square" rtlCol="0">
            <a:spAutoFit/>
          </a:bodyPr>
          <a:lstStyle/>
          <a:p>
            <a:pPr algn="ctr"/>
            <a:r>
              <a:rPr lang="en-US" sz="3200" dirty="0">
                <a:solidFill>
                  <a:srgbClr val="FF0000"/>
                </a:solidFill>
              </a:rPr>
              <a:t>Orbits from a Centripetal Force Perspective</a:t>
            </a:r>
          </a:p>
        </p:txBody>
      </p:sp>
    </p:spTree>
    <p:extLst>
      <p:ext uri="{BB962C8B-B14F-4D97-AF65-F5344CB8AC3E}">
        <p14:creationId xmlns:p14="http://schemas.microsoft.com/office/powerpoint/2010/main" val="593874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5DA8F35-1520-4BBF-9503-408E4C0B8745}"/>
              </a:ext>
            </a:extLst>
          </p:cNvPr>
          <p:cNvSpPr>
            <a:spLocks noGrp="1"/>
          </p:cNvSpPr>
          <p:nvPr>
            <p:ph type="sldNum" sz="quarter" idx="12"/>
          </p:nvPr>
        </p:nvSpPr>
        <p:spPr/>
        <p:txBody>
          <a:bodyPr/>
          <a:lstStyle/>
          <a:p>
            <a:fld id="{6659D5B6-3253-45CB-9F23-8B577146FC8E}" type="slidenum">
              <a:rPr lang="en-US" smtClean="0"/>
              <a:t>18</a:t>
            </a:fld>
            <a:endParaRPr lang="en-US"/>
          </a:p>
        </p:txBody>
      </p:sp>
      <p:sp>
        <p:nvSpPr>
          <p:cNvPr id="3" name="TextBox 2">
            <a:extLst>
              <a:ext uri="{FF2B5EF4-FFF2-40B4-BE49-F238E27FC236}">
                <a16:creationId xmlns:a16="http://schemas.microsoft.com/office/drawing/2014/main" id="{9D58C2A5-E748-44AD-A68B-ED8C4CF40208}"/>
              </a:ext>
            </a:extLst>
          </p:cNvPr>
          <p:cNvSpPr txBox="1"/>
          <p:nvPr/>
        </p:nvSpPr>
        <p:spPr>
          <a:xfrm>
            <a:off x="1221544" y="1420837"/>
            <a:ext cx="9748911" cy="3231654"/>
          </a:xfrm>
          <a:prstGeom prst="rect">
            <a:avLst/>
          </a:prstGeom>
          <a:noFill/>
        </p:spPr>
        <p:txBody>
          <a:bodyPr wrap="square" rtlCol="0">
            <a:spAutoFit/>
          </a:bodyPr>
          <a:lstStyle/>
          <a:p>
            <a:r>
              <a:rPr lang="en-US" sz="2400" dirty="0"/>
              <a:t>Let’s look at a sample problem to see if the gravitational force is balanced by the “centrifugal” force when a satellite is orbiting the earth.</a:t>
            </a:r>
          </a:p>
          <a:p>
            <a:endParaRPr lang="en-US" sz="2400" dirty="0"/>
          </a:p>
          <a:p>
            <a:r>
              <a:rPr lang="en-US" sz="2400" dirty="0"/>
              <a:t>For this example, we will assume a 500 </a:t>
            </a:r>
            <a:r>
              <a:rPr lang="en-US" sz="2400" dirty="0" err="1"/>
              <a:t>lb</a:t>
            </a:r>
            <a:r>
              <a:rPr lang="en-US" sz="2400" dirty="0"/>
              <a:t> satellite is orbiting at an altitude of 200 </a:t>
            </a:r>
            <a:r>
              <a:rPr lang="en-US" sz="2400" dirty="0" err="1"/>
              <a:t>nmi</a:t>
            </a:r>
            <a:r>
              <a:rPr lang="en-US" sz="2400" dirty="0"/>
              <a:t> above the surface of the earth.</a:t>
            </a:r>
          </a:p>
          <a:p>
            <a:endParaRPr lang="en-US" sz="2400" dirty="0"/>
          </a:p>
          <a:p>
            <a:r>
              <a:rPr lang="en-US" sz="2400" dirty="0"/>
              <a:t>As in the geometric example, the orbital velocity is 25,205 ft/sec. </a:t>
            </a:r>
          </a:p>
          <a:p>
            <a:endParaRPr lang="en-US" dirty="0"/>
          </a:p>
          <a:p>
            <a:endParaRPr lang="en-US" dirty="0"/>
          </a:p>
        </p:txBody>
      </p:sp>
    </p:spTree>
    <p:extLst>
      <p:ext uri="{BB962C8B-B14F-4D97-AF65-F5344CB8AC3E}">
        <p14:creationId xmlns:p14="http://schemas.microsoft.com/office/powerpoint/2010/main" val="2983318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AC1CA90-A0FB-46CD-A4BF-7BDB2AE91C89}"/>
              </a:ext>
            </a:extLst>
          </p:cNvPr>
          <p:cNvSpPr txBox="1"/>
          <p:nvPr/>
        </p:nvSpPr>
        <p:spPr>
          <a:xfrm>
            <a:off x="1546950" y="4226244"/>
            <a:ext cx="8037095" cy="1569660"/>
          </a:xfrm>
          <a:prstGeom prst="rect">
            <a:avLst/>
          </a:prstGeom>
          <a:noFill/>
        </p:spPr>
        <p:txBody>
          <a:bodyPr wrap="square" rtlCol="0">
            <a:spAutoFit/>
          </a:bodyPr>
          <a:lstStyle/>
          <a:p>
            <a:r>
              <a:rPr lang="en-US" sz="2400" dirty="0"/>
              <a:t>r  =   Radius of Earth   +   Orbital Height above Earth Surface</a:t>
            </a:r>
          </a:p>
          <a:p>
            <a:r>
              <a:rPr lang="en-US" sz="2400" dirty="0"/>
              <a:t>r  =   20,900,000  ft   +   1,216,000  ft</a:t>
            </a:r>
          </a:p>
          <a:p>
            <a:r>
              <a:rPr lang="en-US" sz="2400" b="1" dirty="0"/>
              <a:t>r  =   22,116,000  ft</a:t>
            </a:r>
          </a:p>
          <a:p>
            <a:endParaRPr lang="en-US" sz="2400" dirty="0"/>
          </a:p>
        </p:txBody>
      </p:sp>
      <p:sp>
        <p:nvSpPr>
          <p:cNvPr id="5" name="Slide Number Placeholder 4">
            <a:extLst>
              <a:ext uri="{FF2B5EF4-FFF2-40B4-BE49-F238E27FC236}">
                <a16:creationId xmlns:a16="http://schemas.microsoft.com/office/drawing/2014/main" id="{03D940B3-5B4D-4F00-9394-5529193F9254}"/>
              </a:ext>
            </a:extLst>
          </p:cNvPr>
          <p:cNvSpPr>
            <a:spLocks noGrp="1"/>
          </p:cNvSpPr>
          <p:nvPr>
            <p:ph type="sldNum" sz="quarter" idx="12"/>
          </p:nvPr>
        </p:nvSpPr>
        <p:spPr/>
        <p:txBody>
          <a:bodyPr/>
          <a:lstStyle/>
          <a:p>
            <a:fld id="{6659D5B6-3253-45CB-9F23-8B577146FC8E}" type="slidenum">
              <a:rPr lang="en-US" smtClean="0"/>
              <a:t>19</a:t>
            </a:fld>
            <a:endParaRPr lang="en-US"/>
          </a:p>
        </p:txBody>
      </p:sp>
      <p:grpSp>
        <p:nvGrpSpPr>
          <p:cNvPr id="8" name="Group 7">
            <a:extLst>
              <a:ext uri="{FF2B5EF4-FFF2-40B4-BE49-F238E27FC236}">
                <a16:creationId xmlns:a16="http://schemas.microsoft.com/office/drawing/2014/main" id="{A670ED34-1206-40B8-8BD8-B7B31C6FB713}"/>
              </a:ext>
            </a:extLst>
          </p:cNvPr>
          <p:cNvGrpSpPr/>
          <p:nvPr/>
        </p:nvGrpSpPr>
        <p:grpSpPr>
          <a:xfrm>
            <a:off x="1546950" y="2644170"/>
            <a:ext cx="9300411" cy="1200329"/>
            <a:chOff x="2053389" y="2644170"/>
            <a:chExt cx="9300411" cy="1200329"/>
          </a:xfrm>
        </p:grpSpPr>
        <p:sp>
          <p:nvSpPr>
            <p:cNvPr id="2" name="TextBox 1">
              <a:extLst>
                <a:ext uri="{FF2B5EF4-FFF2-40B4-BE49-F238E27FC236}">
                  <a16:creationId xmlns:a16="http://schemas.microsoft.com/office/drawing/2014/main" id="{BAEE7860-667D-4F3E-A07C-D2BBC7229B43}"/>
                </a:ext>
              </a:extLst>
            </p:cNvPr>
            <p:cNvSpPr txBox="1"/>
            <p:nvPr/>
          </p:nvSpPr>
          <p:spPr>
            <a:xfrm>
              <a:off x="2053389" y="2644170"/>
              <a:ext cx="4748463" cy="1200329"/>
            </a:xfrm>
            <a:prstGeom prst="rect">
              <a:avLst/>
            </a:prstGeom>
            <a:noFill/>
          </p:spPr>
          <p:txBody>
            <a:bodyPr wrap="square" rtlCol="0">
              <a:spAutoFit/>
            </a:bodyPr>
            <a:lstStyle/>
            <a:p>
              <a:r>
                <a:rPr lang="en-US" sz="2400" dirty="0"/>
                <a:t>Mass   =   500 lbs  /   32.2 ft/sec</a:t>
              </a:r>
              <a:r>
                <a:rPr lang="en-US" sz="2400" baseline="30000" dirty="0"/>
                <a:t>2</a:t>
              </a:r>
            </a:p>
            <a:p>
              <a:r>
                <a:rPr lang="en-US" sz="2400" dirty="0"/>
                <a:t>            =   15.5  lbs*sec</a:t>
              </a:r>
              <a:r>
                <a:rPr lang="en-US" sz="2400" baseline="30000" dirty="0"/>
                <a:t>2</a:t>
              </a:r>
              <a:r>
                <a:rPr lang="en-US" sz="2400" dirty="0"/>
                <a:t>/ft </a:t>
              </a:r>
            </a:p>
            <a:p>
              <a:r>
                <a:rPr lang="en-US" sz="2400" dirty="0"/>
                <a:t>      </a:t>
              </a:r>
              <a:r>
                <a:rPr lang="en-US" sz="2400" b="1" dirty="0"/>
                <a:t>m   =   15.5  slugs</a:t>
              </a:r>
            </a:p>
          </p:txBody>
        </p:sp>
        <p:sp>
          <p:nvSpPr>
            <p:cNvPr id="3" name="TextBox 2">
              <a:extLst>
                <a:ext uri="{FF2B5EF4-FFF2-40B4-BE49-F238E27FC236}">
                  <a16:creationId xmlns:a16="http://schemas.microsoft.com/office/drawing/2014/main" id="{60837D0F-5868-48FC-9206-6A9DE6AA45E5}"/>
                </a:ext>
              </a:extLst>
            </p:cNvPr>
            <p:cNvSpPr txBox="1"/>
            <p:nvPr/>
          </p:nvSpPr>
          <p:spPr>
            <a:xfrm>
              <a:off x="7048500" y="2644170"/>
              <a:ext cx="4305300" cy="1015663"/>
            </a:xfrm>
            <a:prstGeom prst="rect">
              <a:avLst/>
            </a:prstGeom>
            <a:noFill/>
          </p:spPr>
          <p:txBody>
            <a:bodyPr wrap="square" rtlCol="0">
              <a:spAutoFit/>
            </a:bodyPr>
            <a:lstStyle/>
            <a:p>
              <a:r>
                <a:rPr lang="en-US" sz="2000" i="1" dirty="0">
                  <a:solidFill>
                    <a:srgbClr val="FF0000"/>
                  </a:solidFill>
                </a:rPr>
                <a:t>The satellite weighs 500 </a:t>
              </a:r>
              <a:r>
                <a:rPr lang="en-US" sz="2000" i="1" dirty="0" err="1">
                  <a:solidFill>
                    <a:srgbClr val="FF0000"/>
                  </a:solidFill>
                </a:rPr>
                <a:t>lbs</a:t>
              </a:r>
              <a:r>
                <a:rPr lang="en-US" sz="2000" i="1" dirty="0">
                  <a:solidFill>
                    <a:srgbClr val="FF0000"/>
                  </a:solidFill>
                </a:rPr>
                <a:t> on the surface of the earth, so g = 32.2 ft/sec</a:t>
              </a:r>
              <a:r>
                <a:rPr lang="en-US" sz="2000" i="1" baseline="30000" dirty="0">
                  <a:solidFill>
                    <a:srgbClr val="FF0000"/>
                  </a:solidFill>
                </a:rPr>
                <a:t>2</a:t>
              </a:r>
              <a:r>
                <a:rPr lang="en-US" sz="2000" i="1" dirty="0">
                  <a:solidFill>
                    <a:srgbClr val="FF0000"/>
                  </a:solidFill>
                </a:rPr>
                <a:t> is used to calculate the mass…</a:t>
              </a:r>
            </a:p>
          </p:txBody>
        </p:sp>
      </p:grpSp>
      <p:grpSp>
        <p:nvGrpSpPr>
          <p:cNvPr id="10" name="Group 9">
            <a:extLst>
              <a:ext uri="{FF2B5EF4-FFF2-40B4-BE49-F238E27FC236}">
                <a16:creationId xmlns:a16="http://schemas.microsoft.com/office/drawing/2014/main" id="{6416E899-1582-44C6-ABF4-2175F4291689}"/>
              </a:ext>
            </a:extLst>
          </p:cNvPr>
          <p:cNvGrpSpPr/>
          <p:nvPr/>
        </p:nvGrpSpPr>
        <p:grpSpPr>
          <a:xfrm>
            <a:off x="1546950" y="1124023"/>
            <a:ext cx="9300411" cy="1200329"/>
            <a:chOff x="2053389" y="1124023"/>
            <a:chExt cx="9300411" cy="1200329"/>
          </a:xfrm>
        </p:grpSpPr>
        <p:sp>
          <p:nvSpPr>
            <p:cNvPr id="7" name="TextBox 6">
              <a:extLst>
                <a:ext uri="{FF2B5EF4-FFF2-40B4-BE49-F238E27FC236}">
                  <a16:creationId xmlns:a16="http://schemas.microsoft.com/office/drawing/2014/main" id="{AEDBE81E-65BC-49FF-ABA3-29BDA4AF082A}"/>
                </a:ext>
              </a:extLst>
            </p:cNvPr>
            <p:cNvSpPr txBox="1"/>
            <p:nvPr/>
          </p:nvSpPr>
          <p:spPr>
            <a:xfrm>
              <a:off x="2053389" y="1124023"/>
              <a:ext cx="4237125" cy="1200329"/>
            </a:xfrm>
            <a:prstGeom prst="rect">
              <a:avLst/>
            </a:prstGeom>
            <a:noFill/>
          </p:spPr>
          <p:txBody>
            <a:bodyPr wrap="square" rtlCol="0">
              <a:spAutoFit/>
            </a:bodyPr>
            <a:lstStyle/>
            <a:p>
              <a:r>
                <a:rPr lang="en-US" sz="2400" dirty="0"/>
                <a:t>Equation for Centripetal Force:</a:t>
              </a:r>
            </a:p>
            <a:p>
              <a:endParaRPr lang="en-US" sz="2400" dirty="0"/>
            </a:p>
            <a:p>
              <a:r>
                <a:rPr lang="en-US" sz="2400" b="1" dirty="0"/>
                <a:t>                F   =   mv</a:t>
              </a:r>
              <a:r>
                <a:rPr lang="en-US" sz="2400" b="1" baseline="30000" dirty="0"/>
                <a:t>2</a:t>
              </a:r>
              <a:r>
                <a:rPr lang="en-US" sz="2400" b="1" dirty="0"/>
                <a:t>/r</a:t>
              </a:r>
            </a:p>
          </p:txBody>
        </p:sp>
        <p:sp>
          <p:nvSpPr>
            <p:cNvPr id="9" name="TextBox 8">
              <a:extLst>
                <a:ext uri="{FF2B5EF4-FFF2-40B4-BE49-F238E27FC236}">
                  <a16:creationId xmlns:a16="http://schemas.microsoft.com/office/drawing/2014/main" id="{382C7A74-BBBA-4FF5-9C86-0D982CAFD500}"/>
                </a:ext>
              </a:extLst>
            </p:cNvPr>
            <p:cNvSpPr txBox="1"/>
            <p:nvPr/>
          </p:nvSpPr>
          <p:spPr>
            <a:xfrm>
              <a:off x="7048500" y="1290624"/>
              <a:ext cx="4305300" cy="1015663"/>
            </a:xfrm>
            <a:prstGeom prst="rect">
              <a:avLst/>
            </a:prstGeom>
            <a:noFill/>
          </p:spPr>
          <p:txBody>
            <a:bodyPr wrap="square" rtlCol="0">
              <a:spAutoFit/>
            </a:bodyPr>
            <a:lstStyle/>
            <a:p>
              <a:r>
                <a:rPr lang="en-US" sz="2000" i="1" dirty="0">
                  <a:solidFill>
                    <a:srgbClr val="FF0000"/>
                  </a:solidFill>
                </a:rPr>
                <a:t>v  =  Tangential Velocity</a:t>
              </a:r>
            </a:p>
            <a:p>
              <a:r>
                <a:rPr lang="en-US" sz="2000" i="1" dirty="0">
                  <a:solidFill>
                    <a:srgbClr val="FF0000"/>
                  </a:solidFill>
                </a:rPr>
                <a:t>m  =  mass of the satellite</a:t>
              </a:r>
            </a:p>
            <a:p>
              <a:r>
                <a:rPr lang="en-US" sz="2000" i="1" dirty="0">
                  <a:solidFill>
                    <a:srgbClr val="FF0000"/>
                  </a:solidFill>
                </a:rPr>
                <a:t>r  =  Radius of curvature</a:t>
              </a:r>
            </a:p>
          </p:txBody>
        </p:sp>
      </p:grpSp>
      <p:sp>
        <p:nvSpPr>
          <p:cNvPr id="11" name="TextBox 10">
            <a:extLst>
              <a:ext uri="{FF2B5EF4-FFF2-40B4-BE49-F238E27FC236}">
                <a16:creationId xmlns:a16="http://schemas.microsoft.com/office/drawing/2014/main" id="{B62B74C0-D824-45BA-A97B-18FCE6306445}"/>
              </a:ext>
            </a:extLst>
          </p:cNvPr>
          <p:cNvSpPr txBox="1"/>
          <p:nvPr/>
        </p:nvSpPr>
        <p:spPr>
          <a:xfrm>
            <a:off x="1980205" y="145403"/>
            <a:ext cx="8231589" cy="584775"/>
          </a:xfrm>
          <a:prstGeom prst="rect">
            <a:avLst/>
          </a:prstGeom>
          <a:noFill/>
        </p:spPr>
        <p:txBody>
          <a:bodyPr wrap="square" rtlCol="0">
            <a:spAutoFit/>
          </a:bodyPr>
          <a:lstStyle/>
          <a:p>
            <a:pPr algn="ctr"/>
            <a:r>
              <a:rPr lang="en-US" sz="3200" dirty="0">
                <a:solidFill>
                  <a:srgbClr val="FF0000"/>
                </a:solidFill>
              </a:rPr>
              <a:t>Orbits from a Centripetal Force Perspective</a:t>
            </a:r>
          </a:p>
        </p:txBody>
      </p:sp>
    </p:spTree>
    <p:extLst>
      <p:ext uri="{BB962C8B-B14F-4D97-AF65-F5344CB8AC3E}">
        <p14:creationId xmlns:p14="http://schemas.microsoft.com/office/powerpoint/2010/main" val="3433409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074835-9A76-4249-B524-654291DD335A}"/>
              </a:ext>
            </a:extLst>
          </p:cNvPr>
          <p:cNvSpPr>
            <a:spLocks noGrp="1"/>
          </p:cNvSpPr>
          <p:nvPr>
            <p:ph type="sldNum" sz="quarter" idx="12"/>
          </p:nvPr>
        </p:nvSpPr>
        <p:spPr/>
        <p:txBody>
          <a:bodyPr/>
          <a:lstStyle/>
          <a:p>
            <a:fld id="{6659D5B6-3253-45CB-9F23-8B577146FC8E}" type="slidenum">
              <a:rPr lang="en-US" smtClean="0"/>
              <a:t>2</a:t>
            </a:fld>
            <a:endParaRPr lang="en-US"/>
          </a:p>
        </p:txBody>
      </p:sp>
      <p:sp>
        <p:nvSpPr>
          <p:cNvPr id="3" name="TextBox 2">
            <a:extLst>
              <a:ext uri="{FF2B5EF4-FFF2-40B4-BE49-F238E27FC236}">
                <a16:creationId xmlns:a16="http://schemas.microsoft.com/office/drawing/2014/main" id="{BBEC56E6-1A47-4A8A-94C6-AFFF633ABF0C}"/>
              </a:ext>
            </a:extLst>
          </p:cNvPr>
          <p:cNvSpPr txBox="1"/>
          <p:nvPr/>
        </p:nvSpPr>
        <p:spPr>
          <a:xfrm>
            <a:off x="1459832" y="1283368"/>
            <a:ext cx="9352547" cy="461665"/>
          </a:xfrm>
          <a:prstGeom prst="rect">
            <a:avLst/>
          </a:prstGeom>
          <a:noFill/>
        </p:spPr>
        <p:txBody>
          <a:bodyPr wrap="square" rtlCol="0">
            <a:spAutoFit/>
          </a:bodyPr>
          <a:lstStyle/>
          <a:p>
            <a:r>
              <a:rPr lang="en-US" sz="2400" b="1" dirty="0"/>
              <a:t>There are two ways of thinking about orbits:</a:t>
            </a:r>
            <a:endParaRPr lang="en-US" b="1" dirty="0"/>
          </a:p>
        </p:txBody>
      </p:sp>
      <p:sp>
        <p:nvSpPr>
          <p:cNvPr id="4" name="TextBox 3">
            <a:extLst>
              <a:ext uri="{FF2B5EF4-FFF2-40B4-BE49-F238E27FC236}">
                <a16:creationId xmlns:a16="http://schemas.microsoft.com/office/drawing/2014/main" id="{DD98F85B-5E14-4926-ABE1-6F21D50FCFE5}"/>
              </a:ext>
            </a:extLst>
          </p:cNvPr>
          <p:cNvSpPr txBox="1"/>
          <p:nvPr/>
        </p:nvSpPr>
        <p:spPr>
          <a:xfrm>
            <a:off x="1459832" y="2083899"/>
            <a:ext cx="9352547" cy="1200329"/>
          </a:xfrm>
          <a:prstGeom prst="rect">
            <a:avLst/>
          </a:prstGeom>
          <a:noFill/>
        </p:spPr>
        <p:txBody>
          <a:bodyPr wrap="square" rtlCol="0">
            <a:spAutoFit/>
          </a:bodyPr>
          <a:lstStyle/>
          <a:p>
            <a:pPr marL="625475" indent="-625475">
              <a:buAutoNum type="arabicPeriod"/>
            </a:pPr>
            <a:r>
              <a:rPr lang="en-US" sz="2400" b="1" dirty="0"/>
              <a:t>Geometric Perspective </a:t>
            </a:r>
            <a:r>
              <a:rPr lang="en-US" sz="2400" dirty="0"/>
              <a:t>- An orbiting body continuously misses the earth as its falling towards the earth due to the object’s horizontal velocity and the curvature of the earth.</a:t>
            </a:r>
            <a:endParaRPr lang="en-US" dirty="0"/>
          </a:p>
        </p:txBody>
      </p:sp>
      <p:sp>
        <p:nvSpPr>
          <p:cNvPr id="5" name="TextBox 4">
            <a:extLst>
              <a:ext uri="{FF2B5EF4-FFF2-40B4-BE49-F238E27FC236}">
                <a16:creationId xmlns:a16="http://schemas.microsoft.com/office/drawing/2014/main" id="{0F964E5D-1DAE-4206-9B3E-EC6DE97151BC}"/>
              </a:ext>
            </a:extLst>
          </p:cNvPr>
          <p:cNvSpPr txBox="1"/>
          <p:nvPr/>
        </p:nvSpPr>
        <p:spPr>
          <a:xfrm>
            <a:off x="1459832" y="3452366"/>
            <a:ext cx="9352547" cy="1569660"/>
          </a:xfrm>
          <a:prstGeom prst="rect">
            <a:avLst/>
          </a:prstGeom>
          <a:noFill/>
        </p:spPr>
        <p:txBody>
          <a:bodyPr wrap="square" rtlCol="0">
            <a:spAutoFit/>
          </a:bodyPr>
          <a:lstStyle/>
          <a:p>
            <a:pPr marL="625475" indent="-625475">
              <a:buFont typeface="+mj-lt"/>
              <a:buAutoNum type="arabicPeriod" startAt="2"/>
            </a:pPr>
            <a:r>
              <a:rPr lang="en-US" sz="2400" b="1" dirty="0"/>
              <a:t>Centrifugal Force Perspective </a:t>
            </a:r>
            <a:r>
              <a:rPr lang="en-US" sz="2400" dirty="0"/>
              <a:t>- The centrifugal force created by the object’s orbital velocity (which is actually a non-existent pseudo-force) exactly balances the inward force (a.k.a. weight) caused by earth’s gravity. </a:t>
            </a:r>
            <a:endParaRPr lang="en-US" dirty="0"/>
          </a:p>
        </p:txBody>
      </p:sp>
    </p:spTree>
    <p:extLst>
      <p:ext uri="{BB962C8B-B14F-4D97-AF65-F5344CB8AC3E}">
        <p14:creationId xmlns:p14="http://schemas.microsoft.com/office/powerpoint/2010/main" val="2121121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6CC0CE89-7C54-4B1A-85EF-7AD5EEE51300}"/>
              </a:ext>
            </a:extLst>
          </p:cNvPr>
          <p:cNvSpPr>
            <a:spLocks noGrp="1"/>
          </p:cNvSpPr>
          <p:nvPr>
            <p:ph type="sldNum" sz="quarter" idx="12"/>
          </p:nvPr>
        </p:nvSpPr>
        <p:spPr/>
        <p:txBody>
          <a:bodyPr/>
          <a:lstStyle/>
          <a:p>
            <a:fld id="{6659D5B6-3253-45CB-9F23-8B577146FC8E}" type="slidenum">
              <a:rPr lang="en-US" smtClean="0"/>
              <a:t>20</a:t>
            </a:fld>
            <a:endParaRPr lang="en-US"/>
          </a:p>
        </p:txBody>
      </p:sp>
      <p:grpSp>
        <p:nvGrpSpPr>
          <p:cNvPr id="2" name="Group 1">
            <a:extLst>
              <a:ext uri="{FF2B5EF4-FFF2-40B4-BE49-F238E27FC236}">
                <a16:creationId xmlns:a16="http://schemas.microsoft.com/office/drawing/2014/main" id="{68C44CBE-CD43-46E7-9998-DF03C2463C90}"/>
              </a:ext>
            </a:extLst>
          </p:cNvPr>
          <p:cNvGrpSpPr/>
          <p:nvPr/>
        </p:nvGrpSpPr>
        <p:grpSpPr>
          <a:xfrm>
            <a:off x="1350130" y="914577"/>
            <a:ext cx="8301791" cy="2254269"/>
            <a:chOff x="1997241" y="1209999"/>
            <a:chExt cx="8301791" cy="2254269"/>
          </a:xfrm>
        </p:grpSpPr>
        <p:sp>
          <p:nvSpPr>
            <p:cNvPr id="3" name="TextBox 2">
              <a:extLst>
                <a:ext uri="{FF2B5EF4-FFF2-40B4-BE49-F238E27FC236}">
                  <a16:creationId xmlns:a16="http://schemas.microsoft.com/office/drawing/2014/main" id="{F7C6D39C-0409-4A25-8209-30F23EE44E7C}"/>
                </a:ext>
              </a:extLst>
            </p:cNvPr>
            <p:cNvSpPr txBox="1"/>
            <p:nvPr/>
          </p:nvSpPr>
          <p:spPr>
            <a:xfrm>
              <a:off x="1997242" y="1854779"/>
              <a:ext cx="3352800" cy="461665"/>
            </a:xfrm>
            <a:prstGeom prst="rect">
              <a:avLst/>
            </a:prstGeom>
            <a:noFill/>
          </p:spPr>
          <p:txBody>
            <a:bodyPr wrap="square" rtlCol="0">
              <a:spAutoFit/>
            </a:bodyPr>
            <a:lstStyle/>
            <a:p>
              <a:r>
                <a:rPr lang="en-US" sz="2400" b="1" dirty="0"/>
                <a:t>F   =   mv</a:t>
              </a:r>
              <a:r>
                <a:rPr lang="en-US" sz="2400" b="1" baseline="30000" dirty="0"/>
                <a:t>2</a:t>
              </a:r>
              <a:r>
                <a:rPr lang="en-US" sz="2400" b="1" dirty="0"/>
                <a:t>/r</a:t>
              </a:r>
            </a:p>
          </p:txBody>
        </p:sp>
        <p:sp>
          <p:nvSpPr>
            <p:cNvPr id="4" name="TextBox 3">
              <a:extLst>
                <a:ext uri="{FF2B5EF4-FFF2-40B4-BE49-F238E27FC236}">
                  <a16:creationId xmlns:a16="http://schemas.microsoft.com/office/drawing/2014/main" id="{31DBCC0A-2C51-49CA-ACDC-5EEB3801032C}"/>
                </a:ext>
              </a:extLst>
            </p:cNvPr>
            <p:cNvSpPr txBox="1"/>
            <p:nvPr/>
          </p:nvSpPr>
          <p:spPr>
            <a:xfrm>
              <a:off x="1997241" y="2419166"/>
              <a:ext cx="8301791" cy="461665"/>
            </a:xfrm>
            <a:prstGeom prst="rect">
              <a:avLst/>
            </a:prstGeom>
            <a:noFill/>
          </p:spPr>
          <p:txBody>
            <a:bodyPr wrap="square" rtlCol="0">
              <a:spAutoFit/>
            </a:bodyPr>
            <a:lstStyle/>
            <a:p>
              <a:r>
                <a:rPr lang="en-US" sz="2400" dirty="0"/>
                <a:t>F   =   ( 15.5  lbs*sec</a:t>
              </a:r>
              <a:r>
                <a:rPr lang="en-US" sz="2400" baseline="30000" dirty="0"/>
                <a:t>2</a:t>
              </a:r>
              <a:r>
                <a:rPr lang="en-US" sz="2400" dirty="0"/>
                <a:t>/ft )   x   (25,205 ft/sec) </a:t>
              </a:r>
              <a:r>
                <a:rPr lang="en-US" sz="2400" baseline="30000" dirty="0"/>
                <a:t>2 </a:t>
              </a:r>
              <a:r>
                <a:rPr lang="en-US" sz="2400" dirty="0"/>
                <a:t>  /   22,116,000  ft  </a:t>
              </a:r>
            </a:p>
          </p:txBody>
        </p:sp>
        <p:sp>
          <p:nvSpPr>
            <p:cNvPr id="6" name="TextBox 5">
              <a:extLst>
                <a:ext uri="{FF2B5EF4-FFF2-40B4-BE49-F238E27FC236}">
                  <a16:creationId xmlns:a16="http://schemas.microsoft.com/office/drawing/2014/main" id="{0F19FB6A-AB1A-4AE0-94CD-BD09A81A0057}"/>
                </a:ext>
              </a:extLst>
            </p:cNvPr>
            <p:cNvSpPr txBox="1"/>
            <p:nvPr/>
          </p:nvSpPr>
          <p:spPr>
            <a:xfrm>
              <a:off x="1997241" y="3002603"/>
              <a:ext cx="2253917" cy="461665"/>
            </a:xfrm>
            <a:prstGeom prst="rect">
              <a:avLst/>
            </a:prstGeom>
            <a:noFill/>
          </p:spPr>
          <p:txBody>
            <a:bodyPr wrap="square" rtlCol="0">
              <a:spAutoFit/>
            </a:bodyPr>
            <a:lstStyle/>
            <a:p>
              <a:r>
                <a:rPr lang="en-US" sz="2400" b="1" dirty="0"/>
                <a:t>F   =   445  lbs  </a:t>
              </a:r>
            </a:p>
          </p:txBody>
        </p:sp>
        <p:sp>
          <p:nvSpPr>
            <p:cNvPr id="12" name="TextBox 11">
              <a:extLst>
                <a:ext uri="{FF2B5EF4-FFF2-40B4-BE49-F238E27FC236}">
                  <a16:creationId xmlns:a16="http://schemas.microsoft.com/office/drawing/2014/main" id="{2B6AA089-6877-4D79-9A0B-6C21A641CE25}"/>
                </a:ext>
              </a:extLst>
            </p:cNvPr>
            <p:cNvSpPr txBox="1"/>
            <p:nvPr/>
          </p:nvSpPr>
          <p:spPr>
            <a:xfrm>
              <a:off x="1997241" y="1209999"/>
              <a:ext cx="3352800" cy="461665"/>
            </a:xfrm>
            <a:prstGeom prst="rect">
              <a:avLst/>
            </a:prstGeom>
            <a:noFill/>
          </p:spPr>
          <p:txBody>
            <a:bodyPr wrap="square" rtlCol="0">
              <a:spAutoFit/>
            </a:bodyPr>
            <a:lstStyle/>
            <a:p>
              <a:r>
                <a:rPr lang="en-US" sz="2400" b="1" dirty="0"/>
                <a:t>Centripetal Force:</a:t>
              </a:r>
            </a:p>
          </p:txBody>
        </p:sp>
      </p:grpSp>
      <p:grpSp>
        <p:nvGrpSpPr>
          <p:cNvPr id="5" name="Group 4">
            <a:extLst>
              <a:ext uri="{FF2B5EF4-FFF2-40B4-BE49-F238E27FC236}">
                <a16:creationId xmlns:a16="http://schemas.microsoft.com/office/drawing/2014/main" id="{C432C3D0-9770-45F5-8898-00408A8DF5BB}"/>
              </a:ext>
            </a:extLst>
          </p:cNvPr>
          <p:cNvGrpSpPr/>
          <p:nvPr/>
        </p:nvGrpSpPr>
        <p:grpSpPr>
          <a:xfrm>
            <a:off x="1350129" y="3578737"/>
            <a:ext cx="9573128" cy="2282797"/>
            <a:chOff x="1997240" y="3874159"/>
            <a:chExt cx="9573128" cy="2282797"/>
          </a:xfrm>
        </p:grpSpPr>
        <p:sp>
          <p:nvSpPr>
            <p:cNvPr id="10" name="TextBox 9">
              <a:extLst>
                <a:ext uri="{FF2B5EF4-FFF2-40B4-BE49-F238E27FC236}">
                  <a16:creationId xmlns:a16="http://schemas.microsoft.com/office/drawing/2014/main" id="{F17B46D3-5F30-4CA3-9CEF-4E2506A33BD0}"/>
                </a:ext>
              </a:extLst>
            </p:cNvPr>
            <p:cNvSpPr txBox="1"/>
            <p:nvPr/>
          </p:nvSpPr>
          <p:spPr>
            <a:xfrm>
              <a:off x="1997241" y="4512859"/>
              <a:ext cx="3352800" cy="461665"/>
            </a:xfrm>
            <a:prstGeom prst="rect">
              <a:avLst/>
            </a:prstGeom>
            <a:noFill/>
          </p:spPr>
          <p:txBody>
            <a:bodyPr wrap="square" rtlCol="0">
              <a:spAutoFit/>
            </a:bodyPr>
            <a:lstStyle/>
            <a:p>
              <a:r>
                <a:rPr lang="en-US" sz="2400" b="1" dirty="0"/>
                <a:t>F   =   Mass  x   g</a:t>
              </a:r>
            </a:p>
          </p:txBody>
        </p:sp>
        <p:sp>
          <p:nvSpPr>
            <p:cNvPr id="11" name="TextBox 10">
              <a:extLst>
                <a:ext uri="{FF2B5EF4-FFF2-40B4-BE49-F238E27FC236}">
                  <a16:creationId xmlns:a16="http://schemas.microsoft.com/office/drawing/2014/main" id="{955D7BA0-3AB7-4796-AFB2-9BFA906E65C2}"/>
                </a:ext>
              </a:extLst>
            </p:cNvPr>
            <p:cNvSpPr txBox="1"/>
            <p:nvPr/>
          </p:nvSpPr>
          <p:spPr>
            <a:xfrm>
              <a:off x="1997241" y="3874159"/>
              <a:ext cx="3352800" cy="461665"/>
            </a:xfrm>
            <a:prstGeom prst="rect">
              <a:avLst/>
            </a:prstGeom>
            <a:noFill/>
          </p:spPr>
          <p:txBody>
            <a:bodyPr wrap="square" rtlCol="0">
              <a:spAutoFit/>
            </a:bodyPr>
            <a:lstStyle/>
            <a:p>
              <a:r>
                <a:rPr lang="en-US" sz="2400" b="1" dirty="0"/>
                <a:t>Gravitational Force:</a:t>
              </a:r>
            </a:p>
          </p:txBody>
        </p:sp>
        <p:sp>
          <p:nvSpPr>
            <p:cNvPr id="13" name="TextBox 12">
              <a:extLst>
                <a:ext uri="{FF2B5EF4-FFF2-40B4-BE49-F238E27FC236}">
                  <a16:creationId xmlns:a16="http://schemas.microsoft.com/office/drawing/2014/main" id="{A9199473-674E-43C9-A38F-69477C21F25A}"/>
                </a:ext>
              </a:extLst>
            </p:cNvPr>
            <p:cNvSpPr txBox="1"/>
            <p:nvPr/>
          </p:nvSpPr>
          <p:spPr>
            <a:xfrm>
              <a:off x="1997240" y="5151559"/>
              <a:ext cx="5584660" cy="461665"/>
            </a:xfrm>
            <a:prstGeom prst="rect">
              <a:avLst/>
            </a:prstGeom>
            <a:noFill/>
          </p:spPr>
          <p:txBody>
            <a:bodyPr wrap="square" rtlCol="0">
              <a:spAutoFit/>
            </a:bodyPr>
            <a:lstStyle/>
            <a:p>
              <a:r>
                <a:rPr lang="en-US" sz="2400" dirty="0"/>
                <a:t>F   =   15.5 </a:t>
              </a:r>
              <a:r>
                <a:rPr lang="en-US" sz="2400" dirty="0" err="1"/>
                <a:t>lbs</a:t>
              </a:r>
              <a:r>
                <a:rPr lang="en-US" sz="2400" dirty="0"/>
                <a:t>*sec</a:t>
              </a:r>
              <a:r>
                <a:rPr lang="en-US" sz="2400" baseline="30000" dirty="0"/>
                <a:t>2</a:t>
              </a:r>
              <a:r>
                <a:rPr lang="en-US" sz="2400" dirty="0"/>
                <a:t>/ft   x   29.1 ft/sec</a:t>
              </a:r>
              <a:r>
                <a:rPr lang="en-US" sz="2400" baseline="30000" dirty="0"/>
                <a:t>2</a:t>
              </a:r>
            </a:p>
          </p:txBody>
        </p:sp>
        <p:sp>
          <p:nvSpPr>
            <p:cNvPr id="14" name="TextBox 13">
              <a:extLst>
                <a:ext uri="{FF2B5EF4-FFF2-40B4-BE49-F238E27FC236}">
                  <a16:creationId xmlns:a16="http://schemas.microsoft.com/office/drawing/2014/main" id="{E2217C48-EFFB-4368-B451-838210CB3E21}"/>
                </a:ext>
              </a:extLst>
            </p:cNvPr>
            <p:cNvSpPr txBox="1"/>
            <p:nvPr/>
          </p:nvSpPr>
          <p:spPr>
            <a:xfrm>
              <a:off x="1997240" y="5695291"/>
              <a:ext cx="5584660" cy="461665"/>
            </a:xfrm>
            <a:prstGeom prst="rect">
              <a:avLst/>
            </a:prstGeom>
            <a:noFill/>
          </p:spPr>
          <p:txBody>
            <a:bodyPr wrap="square" rtlCol="0">
              <a:spAutoFit/>
            </a:bodyPr>
            <a:lstStyle/>
            <a:p>
              <a:r>
                <a:rPr lang="en-US" sz="2400" b="1" dirty="0"/>
                <a:t>F   =   451  </a:t>
              </a:r>
              <a:r>
                <a:rPr lang="en-US" sz="2400" b="1" dirty="0" err="1"/>
                <a:t>lbs</a:t>
              </a:r>
              <a:endParaRPr lang="en-US" sz="2400" b="1" baseline="30000" dirty="0"/>
            </a:p>
          </p:txBody>
        </p:sp>
        <p:sp>
          <p:nvSpPr>
            <p:cNvPr id="15" name="TextBox 14">
              <a:extLst>
                <a:ext uri="{FF2B5EF4-FFF2-40B4-BE49-F238E27FC236}">
                  <a16:creationId xmlns:a16="http://schemas.microsoft.com/office/drawing/2014/main" id="{97863641-F3CE-4825-A9E5-5613F061AC3F}"/>
                </a:ext>
              </a:extLst>
            </p:cNvPr>
            <p:cNvSpPr txBox="1"/>
            <p:nvPr/>
          </p:nvSpPr>
          <p:spPr>
            <a:xfrm>
              <a:off x="7265068" y="4512859"/>
              <a:ext cx="4305300" cy="1323439"/>
            </a:xfrm>
            <a:prstGeom prst="rect">
              <a:avLst/>
            </a:prstGeom>
            <a:noFill/>
          </p:spPr>
          <p:txBody>
            <a:bodyPr wrap="square" rtlCol="0">
              <a:spAutoFit/>
            </a:bodyPr>
            <a:lstStyle/>
            <a:p>
              <a:r>
                <a:rPr lang="en-US" sz="2000" i="1" dirty="0">
                  <a:solidFill>
                    <a:srgbClr val="FF0000"/>
                  </a:solidFill>
                </a:rPr>
                <a:t>To calculate the gravitational force in orbit we need to use the acceleration due to gravity at the 200 </a:t>
              </a:r>
              <a:r>
                <a:rPr lang="en-US" sz="2000" i="1" dirty="0" err="1">
                  <a:solidFill>
                    <a:srgbClr val="FF0000"/>
                  </a:solidFill>
                </a:rPr>
                <a:t>nmi</a:t>
              </a:r>
              <a:r>
                <a:rPr lang="en-US" sz="2000" i="1" dirty="0">
                  <a:solidFill>
                    <a:srgbClr val="FF0000"/>
                  </a:solidFill>
                </a:rPr>
                <a:t> orbital altitude ( g = 29.1 ft/sec</a:t>
              </a:r>
              <a:r>
                <a:rPr lang="en-US" sz="2000" i="1" baseline="30000" dirty="0">
                  <a:solidFill>
                    <a:srgbClr val="FF0000"/>
                  </a:solidFill>
                </a:rPr>
                <a:t>2</a:t>
              </a:r>
              <a:r>
                <a:rPr lang="en-US" sz="2000" i="1" dirty="0">
                  <a:solidFill>
                    <a:srgbClr val="FF0000"/>
                  </a:solidFill>
                </a:rPr>
                <a:t> ).</a:t>
              </a:r>
            </a:p>
          </p:txBody>
        </p:sp>
      </p:grpSp>
      <p:sp>
        <p:nvSpPr>
          <p:cNvPr id="16" name="TextBox 15">
            <a:extLst>
              <a:ext uri="{FF2B5EF4-FFF2-40B4-BE49-F238E27FC236}">
                <a16:creationId xmlns:a16="http://schemas.microsoft.com/office/drawing/2014/main" id="{9ED25D04-8664-4835-9624-04B062E09700}"/>
              </a:ext>
            </a:extLst>
          </p:cNvPr>
          <p:cNvSpPr txBox="1"/>
          <p:nvPr/>
        </p:nvSpPr>
        <p:spPr>
          <a:xfrm>
            <a:off x="1980205" y="145403"/>
            <a:ext cx="8231589" cy="584775"/>
          </a:xfrm>
          <a:prstGeom prst="rect">
            <a:avLst/>
          </a:prstGeom>
          <a:noFill/>
        </p:spPr>
        <p:txBody>
          <a:bodyPr wrap="square" rtlCol="0">
            <a:spAutoFit/>
          </a:bodyPr>
          <a:lstStyle/>
          <a:p>
            <a:pPr algn="ctr"/>
            <a:r>
              <a:rPr lang="en-US" sz="3200" dirty="0">
                <a:solidFill>
                  <a:srgbClr val="FF0000"/>
                </a:solidFill>
              </a:rPr>
              <a:t>Orbits from a Centripetal Force Perspective</a:t>
            </a:r>
          </a:p>
        </p:txBody>
      </p:sp>
    </p:spTree>
    <p:extLst>
      <p:ext uri="{BB962C8B-B14F-4D97-AF65-F5344CB8AC3E}">
        <p14:creationId xmlns:p14="http://schemas.microsoft.com/office/powerpoint/2010/main" val="347673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C9D24E-229B-4FE9-8656-FC15711149F2}"/>
              </a:ext>
            </a:extLst>
          </p:cNvPr>
          <p:cNvSpPr>
            <a:spLocks noGrp="1"/>
          </p:cNvSpPr>
          <p:nvPr>
            <p:ph type="sldNum" sz="quarter" idx="12"/>
          </p:nvPr>
        </p:nvSpPr>
        <p:spPr/>
        <p:txBody>
          <a:bodyPr/>
          <a:lstStyle/>
          <a:p>
            <a:fld id="{6659D5B6-3253-45CB-9F23-8B577146FC8E}" type="slidenum">
              <a:rPr lang="en-US" smtClean="0"/>
              <a:t>21</a:t>
            </a:fld>
            <a:endParaRPr lang="en-US"/>
          </a:p>
        </p:txBody>
      </p:sp>
      <p:grpSp>
        <p:nvGrpSpPr>
          <p:cNvPr id="19" name="Group 18">
            <a:extLst>
              <a:ext uri="{FF2B5EF4-FFF2-40B4-BE49-F238E27FC236}">
                <a16:creationId xmlns:a16="http://schemas.microsoft.com/office/drawing/2014/main" id="{850EF7AF-41EF-41BD-844F-31C46BBDE270}"/>
              </a:ext>
            </a:extLst>
          </p:cNvPr>
          <p:cNvGrpSpPr/>
          <p:nvPr/>
        </p:nvGrpSpPr>
        <p:grpSpPr>
          <a:xfrm>
            <a:off x="2047812" y="1060433"/>
            <a:ext cx="5727023" cy="3742866"/>
            <a:chOff x="3437872" y="1087111"/>
            <a:chExt cx="5727023" cy="3742866"/>
          </a:xfrm>
        </p:grpSpPr>
        <p:grpSp>
          <p:nvGrpSpPr>
            <p:cNvPr id="3" name="Group 2">
              <a:extLst>
                <a:ext uri="{FF2B5EF4-FFF2-40B4-BE49-F238E27FC236}">
                  <a16:creationId xmlns:a16="http://schemas.microsoft.com/office/drawing/2014/main" id="{21A46C72-57AB-4ED4-8785-82DB62FFC99F}"/>
                </a:ext>
              </a:extLst>
            </p:cNvPr>
            <p:cNvGrpSpPr/>
            <p:nvPr/>
          </p:nvGrpSpPr>
          <p:grpSpPr>
            <a:xfrm>
              <a:off x="3437872" y="1087111"/>
              <a:ext cx="4512842" cy="3742866"/>
              <a:chOff x="7872660" y="1868153"/>
              <a:chExt cx="3009894" cy="2699836"/>
            </a:xfrm>
          </p:grpSpPr>
          <p:grpSp>
            <p:nvGrpSpPr>
              <p:cNvPr id="4" name="Group 3">
                <a:extLst>
                  <a:ext uri="{FF2B5EF4-FFF2-40B4-BE49-F238E27FC236}">
                    <a16:creationId xmlns:a16="http://schemas.microsoft.com/office/drawing/2014/main" id="{C00528B8-A188-4ECD-85AF-C2F53B4070FD}"/>
                  </a:ext>
                </a:extLst>
              </p:cNvPr>
              <p:cNvGrpSpPr/>
              <p:nvPr/>
            </p:nvGrpSpPr>
            <p:grpSpPr>
              <a:xfrm>
                <a:off x="7872660" y="2290010"/>
                <a:ext cx="2261937" cy="2277979"/>
                <a:chOff x="8197515" y="1770407"/>
                <a:chExt cx="2261937" cy="2277979"/>
              </a:xfrm>
            </p:grpSpPr>
            <p:sp>
              <p:nvSpPr>
                <p:cNvPr id="6" name="Oval 5">
                  <a:extLst>
                    <a:ext uri="{FF2B5EF4-FFF2-40B4-BE49-F238E27FC236}">
                      <a16:creationId xmlns:a16="http://schemas.microsoft.com/office/drawing/2014/main" id="{8639384B-4147-4170-A300-C05BF3A00058}"/>
                    </a:ext>
                  </a:extLst>
                </p:cNvPr>
                <p:cNvSpPr/>
                <p:nvPr/>
              </p:nvSpPr>
              <p:spPr>
                <a:xfrm>
                  <a:off x="8197515" y="1770407"/>
                  <a:ext cx="2261937" cy="2277979"/>
                </a:xfrm>
                <a:prstGeom prst="ellipse">
                  <a:avLst/>
                </a:prstGeom>
                <a:noFill/>
                <a:ln w="571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7693FCE5-8D6F-4D5B-A666-1B440DD7254D}"/>
                    </a:ext>
                  </a:extLst>
                </p:cNvPr>
                <p:cNvCxnSpPr>
                  <a:cxnSpLocks/>
                </p:cNvCxnSpPr>
                <p:nvPr/>
              </p:nvCxnSpPr>
              <p:spPr>
                <a:xfrm flipH="1">
                  <a:off x="9328483" y="2245895"/>
                  <a:ext cx="790074" cy="663501"/>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7DB302F6-59E7-45C1-8C9A-8E12EE59E038}"/>
                    </a:ext>
                  </a:extLst>
                </p:cNvPr>
                <p:cNvGrpSpPr/>
                <p:nvPr/>
              </p:nvGrpSpPr>
              <p:grpSpPr>
                <a:xfrm>
                  <a:off x="9143999" y="2797102"/>
                  <a:ext cx="336885" cy="304800"/>
                  <a:chOff x="9015663" y="2909396"/>
                  <a:chExt cx="280737" cy="218815"/>
                </a:xfrm>
              </p:grpSpPr>
              <p:cxnSp>
                <p:nvCxnSpPr>
                  <p:cNvPr id="11" name="Straight Connector 10">
                    <a:extLst>
                      <a:ext uri="{FF2B5EF4-FFF2-40B4-BE49-F238E27FC236}">
                        <a16:creationId xmlns:a16="http://schemas.microsoft.com/office/drawing/2014/main" id="{0EAD6CFD-72DA-43BD-9F61-AAD8E10C675B}"/>
                      </a:ext>
                    </a:extLst>
                  </p:cNvPr>
                  <p:cNvCxnSpPr/>
                  <p:nvPr/>
                </p:nvCxnSpPr>
                <p:spPr>
                  <a:xfrm>
                    <a:off x="9144000" y="2909396"/>
                    <a:ext cx="0" cy="2188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213C13E-FFB6-475C-9120-E82EAF665C42}"/>
                      </a:ext>
                    </a:extLst>
                  </p:cNvPr>
                  <p:cNvCxnSpPr>
                    <a:cxnSpLocks/>
                  </p:cNvCxnSpPr>
                  <p:nvPr/>
                </p:nvCxnSpPr>
                <p:spPr>
                  <a:xfrm>
                    <a:off x="9015663" y="3007897"/>
                    <a:ext cx="28073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30D4CC24-B87A-484D-9F19-4295AAC99B3E}"/>
                    </a:ext>
                  </a:extLst>
                </p:cNvPr>
                <p:cNvSpPr txBox="1"/>
                <p:nvPr/>
              </p:nvSpPr>
              <p:spPr>
                <a:xfrm>
                  <a:off x="9811751" y="2388225"/>
                  <a:ext cx="477253" cy="523220"/>
                </a:xfrm>
                <a:prstGeom prst="rect">
                  <a:avLst/>
                </a:prstGeom>
                <a:noFill/>
              </p:spPr>
              <p:txBody>
                <a:bodyPr wrap="square" rtlCol="0">
                  <a:spAutoFit/>
                </a:bodyPr>
                <a:lstStyle/>
                <a:p>
                  <a:r>
                    <a:rPr lang="en-US" sz="2800" b="1" dirty="0"/>
                    <a:t>F</a:t>
                  </a:r>
                </a:p>
              </p:txBody>
            </p:sp>
            <p:sp>
              <p:nvSpPr>
                <p:cNvPr id="7" name="Oval 6">
                  <a:extLst>
                    <a:ext uri="{FF2B5EF4-FFF2-40B4-BE49-F238E27FC236}">
                      <a16:creationId xmlns:a16="http://schemas.microsoft.com/office/drawing/2014/main" id="{70C1803E-97E8-4219-A6EA-1E4C7BCF6651}"/>
                    </a:ext>
                  </a:extLst>
                </p:cNvPr>
                <p:cNvSpPr/>
                <p:nvPr/>
              </p:nvSpPr>
              <p:spPr>
                <a:xfrm>
                  <a:off x="10062410" y="2053389"/>
                  <a:ext cx="272716" cy="24063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 name="Straight Arrow Connector 4">
                <a:extLst>
                  <a:ext uri="{FF2B5EF4-FFF2-40B4-BE49-F238E27FC236}">
                    <a16:creationId xmlns:a16="http://schemas.microsoft.com/office/drawing/2014/main" id="{CBD01B2D-C5CF-4C33-8761-E4A324DB829C}"/>
                  </a:ext>
                </a:extLst>
              </p:cNvPr>
              <p:cNvCxnSpPr>
                <a:cxnSpLocks/>
              </p:cNvCxnSpPr>
              <p:nvPr/>
            </p:nvCxnSpPr>
            <p:spPr>
              <a:xfrm flipV="1">
                <a:off x="9976178" y="1868153"/>
                <a:ext cx="906376" cy="74402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3" name="TextBox 12">
              <a:extLst>
                <a:ext uri="{FF2B5EF4-FFF2-40B4-BE49-F238E27FC236}">
                  <a16:creationId xmlns:a16="http://schemas.microsoft.com/office/drawing/2014/main" id="{CCEF3AFB-639D-434C-BC11-CF5F1281AD3C}"/>
                </a:ext>
              </a:extLst>
            </p:cNvPr>
            <p:cNvSpPr txBox="1"/>
            <p:nvPr/>
          </p:nvSpPr>
          <p:spPr>
            <a:xfrm>
              <a:off x="7070984" y="1597389"/>
              <a:ext cx="2093911" cy="830997"/>
            </a:xfrm>
            <a:prstGeom prst="rect">
              <a:avLst/>
            </a:prstGeom>
            <a:noFill/>
          </p:spPr>
          <p:txBody>
            <a:bodyPr wrap="square" rtlCol="0">
              <a:spAutoFit/>
            </a:bodyPr>
            <a:lstStyle/>
            <a:p>
              <a:pPr algn="ctr"/>
              <a:r>
                <a:rPr lang="en-US" sz="2400" dirty="0"/>
                <a:t>“Centrifugal” Force</a:t>
              </a:r>
            </a:p>
          </p:txBody>
        </p:sp>
        <p:sp>
          <p:nvSpPr>
            <p:cNvPr id="14" name="TextBox 13">
              <a:extLst>
                <a:ext uri="{FF2B5EF4-FFF2-40B4-BE49-F238E27FC236}">
                  <a16:creationId xmlns:a16="http://schemas.microsoft.com/office/drawing/2014/main" id="{86CCEF47-F573-49A4-9B35-E233A6C3F920}"/>
                </a:ext>
              </a:extLst>
            </p:cNvPr>
            <p:cNvSpPr txBox="1"/>
            <p:nvPr/>
          </p:nvSpPr>
          <p:spPr>
            <a:xfrm>
              <a:off x="4033300" y="2004625"/>
              <a:ext cx="2118328" cy="830997"/>
            </a:xfrm>
            <a:prstGeom prst="rect">
              <a:avLst/>
            </a:prstGeom>
            <a:noFill/>
          </p:spPr>
          <p:txBody>
            <a:bodyPr wrap="square" rtlCol="0">
              <a:spAutoFit/>
            </a:bodyPr>
            <a:lstStyle/>
            <a:p>
              <a:pPr algn="ctr"/>
              <a:r>
                <a:rPr lang="en-US" sz="2400" dirty="0"/>
                <a:t>Gravity Force</a:t>
              </a:r>
            </a:p>
            <a:p>
              <a:pPr algn="ctr"/>
              <a:r>
                <a:rPr lang="en-US" sz="2400" dirty="0"/>
                <a:t> (Weight)</a:t>
              </a:r>
            </a:p>
          </p:txBody>
        </p:sp>
        <p:sp>
          <p:nvSpPr>
            <p:cNvPr id="15" name="TextBox 14">
              <a:extLst>
                <a:ext uri="{FF2B5EF4-FFF2-40B4-BE49-F238E27FC236}">
                  <a16:creationId xmlns:a16="http://schemas.microsoft.com/office/drawing/2014/main" id="{D6907027-272E-478A-9AB7-A7FBF1D496E9}"/>
                </a:ext>
              </a:extLst>
            </p:cNvPr>
            <p:cNvSpPr txBox="1"/>
            <p:nvPr/>
          </p:nvSpPr>
          <p:spPr>
            <a:xfrm>
              <a:off x="7573715" y="2396585"/>
              <a:ext cx="1230018" cy="461665"/>
            </a:xfrm>
            <a:prstGeom prst="rect">
              <a:avLst/>
            </a:prstGeom>
            <a:noFill/>
          </p:spPr>
          <p:txBody>
            <a:bodyPr wrap="square" rtlCol="0">
              <a:spAutoFit/>
            </a:bodyPr>
            <a:lstStyle/>
            <a:p>
              <a:r>
                <a:rPr lang="en-US" sz="2400" dirty="0"/>
                <a:t>445 </a:t>
              </a:r>
              <a:r>
                <a:rPr lang="en-US" sz="2400" dirty="0" err="1"/>
                <a:t>lbs</a:t>
              </a:r>
              <a:endParaRPr lang="en-US" sz="2400" dirty="0"/>
            </a:p>
          </p:txBody>
        </p:sp>
        <p:sp>
          <p:nvSpPr>
            <p:cNvPr id="16" name="TextBox 15">
              <a:extLst>
                <a:ext uri="{FF2B5EF4-FFF2-40B4-BE49-F238E27FC236}">
                  <a16:creationId xmlns:a16="http://schemas.microsoft.com/office/drawing/2014/main" id="{FD6E8D97-39D7-4027-B01F-7D91CFA6F847}"/>
                </a:ext>
              </a:extLst>
            </p:cNvPr>
            <p:cNvSpPr txBox="1"/>
            <p:nvPr/>
          </p:nvSpPr>
          <p:spPr>
            <a:xfrm>
              <a:off x="5518487" y="2958544"/>
              <a:ext cx="1235242" cy="461665"/>
            </a:xfrm>
            <a:prstGeom prst="rect">
              <a:avLst/>
            </a:prstGeom>
            <a:noFill/>
          </p:spPr>
          <p:txBody>
            <a:bodyPr wrap="square" rtlCol="0">
              <a:spAutoFit/>
            </a:bodyPr>
            <a:lstStyle/>
            <a:p>
              <a:r>
                <a:rPr lang="en-US" sz="2400" dirty="0"/>
                <a:t>451 lbs</a:t>
              </a:r>
            </a:p>
          </p:txBody>
        </p:sp>
      </p:grpSp>
      <p:sp>
        <p:nvSpPr>
          <p:cNvPr id="17" name="TextBox 16">
            <a:extLst>
              <a:ext uri="{FF2B5EF4-FFF2-40B4-BE49-F238E27FC236}">
                <a16:creationId xmlns:a16="http://schemas.microsoft.com/office/drawing/2014/main" id="{D85034CD-2D95-4292-879A-F91A074A0484}"/>
              </a:ext>
            </a:extLst>
          </p:cNvPr>
          <p:cNvSpPr txBox="1"/>
          <p:nvPr/>
        </p:nvSpPr>
        <p:spPr>
          <a:xfrm>
            <a:off x="6268062" y="3279882"/>
            <a:ext cx="5253378" cy="1569660"/>
          </a:xfrm>
          <a:prstGeom prst="rect">
            <a:avLst/>
          </a:prstGeom>
          <a:noFill/>
        </p:spPr>
        <p:txBody>
          <a:bodyPr wrap="square" rtlCol="0">
            <a:spAutoFit/>
          </a:bodyPr>
          <a:lstStyle/>
          <a:p>
            <a:r>
              <a:rPr lang="en-US" sz="2400" dirty="0"/>
              <a:t>The differences in the numbers (~1%) are due to the use of approximated values and rounding off of numbers in the calculations.</a:t>
            </a:r>
          </a:p>
        </p:txBody>
      </p:sp>
      <p:sp>
        <p:nvSpPr>
          <p:cNvPr id="20" name="TextBox 19">
            <a:extLst>
              <a:ext uri="{FF2B5EF4-FFF2-40B4-BE49-F238E27FC236}">
                <a16:creationId xmlns:a16="http://schemas.microsoft.com/office/drawing/2014/main" id="{C643B83A-9AA0-4E99-9F0A-6AC6996CA54C}"/>
              </a:ext>
            </a:extLst>
          </p:cNvPr>
          <p:cNvSpPr txBox="1"/>
          <p:nvPr/>
        </p:nvSpPr>
        <p:spPr>
          <a:xfrm>
            <a:off x="1209822" y="5320124"/>
            <a:ext cx="10143978" cy="830997"/>
          </a:xfrm>
          <a:prstGeom prst="rect">
            <a:avLst/>
          </a:prstGeom>
          <a:noFill/>
        </p:spPr>
        <p:txBody>
          <a:bodyPr wrap="square" rtlCol="0">
            <a:spAutoFit/>
          </a:bodyPr>
          <a:lstStyle/>
          <a:p>
            <a:r>
              <a:rPr lang="en-US" sz="2400" dirty="0"/>
              <a:t>For all intent and purposes, this shows that the </a:t>
            </a:r>
            <a:r>
              <a:rPr lang="en-US" sz="2400" u="sng" dirty="0"/>
              <a:t>gravitational force and centripetal force are balanced</a:t>
            </a:r>
            <a:r>
              <a:rPr lang="en-US" sz="2400" dirty="0"/>
              <a:t> when a satellite is at the required orbital velocity.</a:t>
            </a:r>
          </a:p>
        </p:txBody>
      </p:sp>
      <p:sp>
        <p:nvSpPr>
          <p:cNvPr id="21" name="TextBox 20">
            <a:extLst>
              <a:ext uri="{FF2B5EF4-FFF2-40B4-BE49-F238E27FC236}">
                <a16:creationId xmlns:a16="http://schemas.microsoft.com/office/drawing/2014/main" id="{20B33C76-675E-4AA7-A545-39EC00BB6C02}"/>
              </a:ext>
            </a:extLst>
          </p:cNvPr>
          <p:cNvSpPr txBox="1"/>
          <p:nvPr/>
        </p:nvSpPr>
        <p:spPr>
          <a:xfrm>
            <a:off x="1980205" y="145403"/>
            <a:ext cx="8231589" cy="584775"/>
          </a:xfrm>
          <a:prstGeom prst="rect">
            <a:avLst/>
          </a:prstGeom>
          <a:noFill/>
        </p:spPr>
        <p:txBody>
          <a:bodyPr wrap="square" rtlCol="0">
            <a:spAutoFit/>
          </a:bodyPr>
          <a:lstStyle/>
          <a:p>
            <a:pPr algn="ctr"/>
            <a:r>
              <a:rPr lang="en-US" sz="3200" dirty="0">
                <a:solidFill>
                  <a:srgbClr val="FF0000"/>
                </a:solidFill>
              </a:rPr>
              <a:t>Orbits from a Centripetal Force Perspective</a:t>
            </a:r>
          </a:p>
        </p:txBody>
      </p:sp>
    </p:spTree>
    <p:extLst>
      <p:ext uri="{BB962C8B-B14F-4D97-AF65-F5344CB8AC3E}">
        <p14:creationId xmlns:p14="http://schemas.microsoft.com/office/powerpoint/2010/main" val="98278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87071E-4531-4E8B-9E60-AF808F5BED72}"/>
              </a:ext>
            </a:extLst>
          </p:cNvPr>
          <p:cNvSpPr>
            <a:spLocks noGrp="1"/>
          </p:cNvSpPr>
          <p:nvPr>
            <p:ph type="sldNum" sz="quarter" idx="12"/>
          </p:nvPr>
        </p:nvSpPr>
        <p:spPr/>
        <p:txBody>
          <a:bodyPr/>
          <a:lstStyle/>
          <a:p>
            <a:fld id="{6659D5B6-3253-45CB-9F23-8B577146FC8E}" type="slidenum">
              <a:rPr lang="en-US" smtClean="0"/>
              <a:t>22</a:t>
            </a:fld>
            <a:endParaRPr lang="en-US"/>
          </a:p>
        </p:txBody>
      </p:sp>
      <p:sp>
        <p:nvSpPr>
          <p:cNvPr id="3" name="TextBox 2">
            <a:extLst>
              <a:ext uri="{FF2B5EF4-FFF2-40B4-BE49-F238E27FC236}">
                <a16:creationId xmlns:a16="http://schemas.microsoft.com/office/drawing/2014/main" id="{D598888E-7718-4DB9-83CE-8B10BD9F4717}"/>
              </a:ext>
            </a:extLst>
          </p:cNvPr>
          <p:cNvSpPr txBox="1"/>
          <p:nvPr/>
        </p:nvSpPr>
        <p:spPr>
          <a:xfrm>
            <a:off x="1556084" y="1825608"/>
            <a:ext cx="9797716" cy="1815882"/>
          </a:xfrm>
          <a:prstGeom prst="rect">
            <a:avLst/>
          </a:prstGeom>
          <a:noFill/>
        </p:spPr>
        <p:txBody>
          <a:bodyPr wrap="square" rtlCol="0">
            <a:spAutoFit/>
          </a:bodyPr>
          <a:lstStyle/>
          <a:p>
            <a:r>
              <a:rPr lang="en-US" sz="2800" b="1" dirty="0"/>
              <a:t>CONCLUSION:</a:t>
            </a:r>
          </a:p>
          <a:p>
            <a:endParaRPr lang="en-US" sz="2800" dirty="0"/>
          </a:p>
          <a:p>
            <a:r>
              <a:rPr lang="en-US" sz="2800" dirty="0"/>
              <a:t>Both explanations describing why a satellite follows a curved orbital path are valid…</a:t>
            </a:r>
          </a:p>
        </p:txBody>
      </p:sp>
    </p:spTree>
    <p:extLst>
      <p:ext uri="{BB962C8B-B14F-4D97-AF65-F5344CB8AC3E}">
        <p14:creationId xmlns:p14="http://schemas.microsoft.com/office/powerpoint/2010/main" val="3452928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8F3BA6-F0F4-4F01-B78B-E8AE1B9C5E9B}"/>
              </a:ext>
            </a:extLst>
          </p:cNvPr>
          <p:cNvSpPr txBox="1"/>
          <p:nvPr/>
        </p:nvSpPr>
        <p:spPr>
          <a:xfrm>
            <a:off x="1235243" y="934144"/>
            <a:ext cx="9908786"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t>A satellite “orbits” the earth because of gravity.  If there were no gravity, the satellite would simply fly off into space along a straight line.</a:t>
            </a:r>
          </a:p>
        </p:txBody>
      </p:sp>
      <p:sp>
        <p:nvSpPr>
          <p:cNvPr id="3" name="TextBox 2">
            <a:extLst>
              <a:ext uri="{FF2B5EF4-FFF2-40B4-BE49-F238E27FC236}">
                <a16:creationId xmlns:a16="http://schemas.microsoft.com/office/drawing/2014/main" id="{BFD9D294-436C-4D66-99A3-C7069C9561D1}"/>
              </a:ext>
            </a:extLst>
          </p:cNvPr>
          <p:cNvSpPr txBox="1"/>
          <p:nvPr/>
        </p:nvSpPr>
        <p:spPr>
          <a:xfrm>
            <a:off x="1235241" y="1904692"/>
            <a:ext cx="9908789"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t>The gravitational force exerted by one body on another is a function of the distance between the two objects.  The greater the distance, the less the gravitational attraction.</a:t>
            </a:r>
          </a:p>
        </p:txBody>
      </p:sp>
      <p:sp>
        <p:nvSpPr>
          <p:cNvPr id="4" name="TextBox 3">
            <a:extLst>
              <a:ext uri="{FF2B5EF4-FFF2-40B4-BE49-F238E27FC236}">
                <a16:creationId xmlns:a16="http://schemas.microsoft.com/office/drawing/2014/main" id="{3BFB6A3A-44A8-4EBF-938C-3F12D40F3C76}"/>
              </a:ext>
            </a:extLst>
          </p:cNvPr>
          <p:cNvSpPr txBox="1"/>
          <p:nvPr/>
        </p:nvSpPr>
        <p:spPr>
          <a:xfrm>
            <a:off x="1235240" y="3244572"/>
            <a:ext cx="9908789"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t>The term “zero-G” used in conjunction with a vehicle in orbit is a misnomer.  There is gravity in orbit, it’s just that everything is in “freefall” relative to everything else so everything just floats around like there is no gravity.</a:t>
            </a:r>
          </a:p>
        </p:txBody>
      </p:sp>
      <p:sp>
        <p:nvSpPr>
          <p:cNvPr id="5" name="TextBox 4">
            <a:extLst>
              <a:ext uri="{FF2B5EF4-FFF2-40B4-BE49-F238E27FC236}">
                <a16:creationId xmlns:a16="http://schemas.microsoft.com/office/drawing/2014/main" id="{E6B8F505-84E7-4796-A4CF-BD5358935E60}"/>
              </a:ext>
            </a:extLst>
          </p:cNvPr>
          <p:cNvSpPr txBox="1"/>
          <p:nvPr/>
        </p:nvSpPr>
        <p:spPr>
          <a:xfrm>
            <a:off x="1235239" y="4568410"/>
            <a:ext cx="9908789"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t>The term “freefall” used above implies that everything in orbit is falling.  This is exactly correct…  A satellite in orbit (and even the moon) is accelerating towards the center of the earth, but the horizontal orbital velocity keeps the satellite from ever hitting the earth.</a:t>
            </a:r>
          </a:p>
        </p:txBody>
      </p:sp>
      <p:sp>
        <p:nvSpPr>
          <p:cNvPr id="6" name="TextBox 5">
            <a:extLst>
              <a:ext uri="{FF2B5EF4-FFF2-40B4-BE49-F238E27FC236}">
                <a16:creationId xmlns:a16="http://schemas.microsoft.com/office/drawing/2014/main" id="{15879072-70C6-455D-8BFF-2E6E21F02B2A}"/>
              </a:ext>
            </a:extLst>
          </p:cNvPr>
          <p:cNvSpPr txBox="1"/>
          <p:nvPr/>
        </p:nvSpPr>
        <p:spPr>
          <a:xfrm>
            <a:off x="3321405" y="219430"/>
            <a:ext cx="5549190" cy="584775"/>
          </a:xfrm>
          <a:prstGeom prst="rect">
            <a:avLst/>
          </a:prstGeom>
          <a:noFill/>
        </p:spPr>
        <p:txBody>
          <a:bodyPr wrap="square" rtlCol="0">
            <a:spAutoFit/>
          </a:bodyPr>
          <a:lstStyle/>
          <a:p>
            <a:pPr algn="ctr"/>
            <a:r>
              <a:rPr lang="en-US" sz="3200" dirty="0">
                <a:solidFill>
                  <a:srgbClr val="FF0000"/>
                </a:solidFill>
              </a:rPr>
              <a:t>Basic Concepts to Keep in Mind</a:t>
            </a:r>
          </a:p>
        </p:txBody>
      </p:sp>
      <p:sp>
        <p:nvSpPr>
          <p:cNvPr id="7" name="Slide Number Placeholder 6">
            <a:extLst>
              <a:ext uri="{FF2B5EF4-FFF2-40B4-BE49-F238E27FC236}">
                <a16:creationId xmlns:a16="http://schemas.microsoft.com/office/drawing/2014/main" id="{5A91CC9C-2EF6-4FE7-B73F-B9D53ADD0AE9}"/>
              </a:ext>
            </a:extLst>
          </p:cNvPr>
          <p:cNvSpPr>
            <a:spLocks noGrp="1"/>
          </p:cNvSpPr>
          <p:nvPr>
            <p:ph type="sldNum" sz="quarter" idx="12"/>
          </p:nvPr>
        </p:nvSpPr>
        <p:spPr/>
        <p:txBody>
          <a:bodyPr/>
          <a:lstStyle/>
          <a:p>
            <a:fld id="{6659D5B6-3253-45CB-9F23-8B577146FC8E}" type="slidenum">
              <a:rPr lang="en-US" smtClean="0"/>
              <a:t>3</a:t>
            </a:fld>
            <a:endParaRPr lang="en-US"/>
          </a:p>
        </p:txBody>
      </p:sp>
    </p:spTree>
    <p:extLst>
      <p:ext uri="{BB962C8B-B14F-4D97-AF65-F5344CB8AC3E}">
        <p14:creationId xmlns:p14="http://schemas.microsoft.com/office/powerpoint/2010/main" val="2812688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7B9C554-BF76-4CE9-A5E0-9BFAEA701D51}"/>
              </a:ext>
            </a:extLst>
          </p:cNvPr>
          <p:cNvSpPr>
            <a:spLocks noGrp="1"/>
          </p:cNvSpPr>
          <p:nvPr>
            <p:ph type="sldNum" sz="quarter" idx="12"/>
          </p:nvPr>
        </p:nvSpPr>
        <p:spPr/>
        <p:txBody>
          <a:bodyPr/>
          <a:lstStyle/>
          <a:p>
            <a:fld id="{6659D5B6-3253-45CB-9F23-8B577146FC8E}" type="slidenum">
              <a:rPr lang="en-US" smtClean="0"/>
              <a:t>4</a:t>
            </a:fld>
            <a:endParaRPr lang="en-US"/>
          </a:p>
        </p:txBody>
      </p:sp>
      <p:graphicFrame>
        <p:nvGraphicFramePr>
          <p:cNvPr id="4" name="Chart 3">
            <a:extLst>
              <a:ext uri="{FF2B5EF4-FFF2-40B4-BE49-F238E27FC236}">
                <a16:creationId xmlns:a16="http://schemas.microsoft.com/office/drawing/2014/main" id="{9E1ACDBB-5DBF-4A32-9E61-B6CE4D49546B}"/>
              </a:ext>
            </a:extLst>
          </p:cNvPr>
          <p:cNvGraphicFramePr>
            <a:graphicFrameLocks/>
          </p:cNvGraphicFramePr>
          <p:nvPr>
            <p:extLst>
              <p:ext uri="{D42A27DB-BD31-4B8C-83A1-F6EECF244321}">
                <p14:modId xmlns:p14="http://schemas.microsoft.com/office/powerpoint/2010/main" val="2405612182"/>
              </p:ext>
            </p:extLst>
          </p:nvPr>
        </p:nvGraphicFramePr>
        <p:xfrm>
          <a:off x="772026" y="616314"/>
          <a:ext cx="6713622" cy="464719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89098C73-89CF-4F2E-A71C-8AA73BA7068A}"/>
              </a:ext>
            </a:extLst>
          </p:cNvPr>
          <p:cNvSpPr txBox="1"/>
          <p:nvPr/>
        </p:nvSpPr>
        <p:spPr>
          <a:xfrm>
            <a:off x="772026" y="5393520"/>
            <a:ext cx="10647947" cy="707886"/>
          </a:xfrm>
          <a:prstGeom prst="rect">
            <a:avLst/>
          </a:prstGeom>
          <a:noFill/>
        </p:spPr>
        <p:txBody>
          <a:bodyPr wrap="square" rtlCol="0">
            <a:spAutoFit/>
          </a:bodyPr>
          <a:lstStyle/>
          <a:p>
            <a:r>
              <a:rPr lang="en-US" sz="2000" b="1" dirty="0"/>
              <a:t>Accel Due to Gravity  (ft/sec</a:t>
            </a:r>
            <a:r>
              <a:rPr lang="en-US" sz="2000" b="1" baseline="30000" dirty="0"/>
              <a:t>2</a:t>
            </a:r>
            <a:r>
              <a:rPr lang="en-US" sz="2000" b="1" dirty="0"/>
              <a:t>)   =     Gravitational Constant   /     ( Radius of Earth  +  Orbital Height )</a:t>
            </a:r>
            <a:r>
              <a:rPr lang="en-US" sz="2000" b="1" baseline="30000" dirty="0"/>
              <a:t>2</a:t>
            </a:r>
          </a:p>
          <a:p>
            <a:r>
              <a:rPr lang="en-US" sz="2000" dirty="0"/>
              <a:t>Accel Due to Gravity  (ft/sec</a:t>
            </a:r>
            <a:r>
              <a:rPr lang="en-US" sz="2000" baseline="30000" dirty="0"/>
              <a:t>2</a:t>
            </a:r>
            <a:r>
              <a:rPr lang="en-US" sz="2000" dirty="0"/>
              <a:t>)   =    14.05 x 10</a:t>
            </a:r>
            <a:r>
              <a:rPr lang="en-US" sz="2000" baseline="30000" dirty="0"/>
              <a:t>15 </a:t>
            </a:r>
            <a:r>
              <a:rPr lang="en-US" sz="2000" dirty="0"/>
              <a:t> ft</a:t>
            </a:r>
            <a:r>
              <a:rPr lang="en-US" sz="2000" baseline="30000" dirty="0"/>
              <a:t>3</a:t>
            </a:r>
            <a:r>
              <a:rPr lang="en-US" sz="2000" dirty="0"/>
              <a:t>/sec</a:t>
            </a:r>
            <a:r>
              <a:rPr lang="en-US" sz="2000" baseline="30000" dirty="0"/>
              <a:t>2</a:t>
            </a:r>
            <a:r>
              <a:rPr lang="en-US" sz="2000" dirty="0"/>
              <a:t>   /     ( 20,900,000  ft  +  Orbital Height in ft )</a:t>
            </a:r>
            <a:r>
              <a:rPr lang="en-US" sz="2000" b="1" baseline="30000" dirty="0"/>
              <a:t>2</a:t>
            </a:r>
          </a:p>
        </p:txBody>
      </p:sp>
      <p:sp>
        <p:nvSpPr>
          <p:cNvPr id="6" name="TextBox 5">
            <a:extLst>
              <a:ext uri="{FF2B5EF4-FFF2-40B4-BE49-F238E27FC236}">
                <a16:creationId xmlns:a16="http://schemas.microsoft.com/office/drawing/2014/main" id="{7E96BFDF-F0A3-4672-BF26-0175B2126ECD}"/>
              </a:ext>
            </a:extLst>
          </p:cNvPr>
          <p:cNvSpPr txBox="1"/>
          <p:nvPr/>
        </p:nvSpPr>
        <p:spPr>
          <a:xfrm>
            <a:off x="7700211" y="1573798"/>
            <a:ext cx="3719762" cy="2308324"/>
          </a:xfrm>
          <a:prstGeom prst="rect">
            <a:avLst/>
          </a:prstGeom>
          <a:noFill/>
        </p:spPr>
        <p:txBody>
          <a:bodyPr wrap="square" rtlCol="0">
            <a:spAutoFit/>
          </a:bodyPr>
          <a:lstStyle/>
          <a:p>
            <a:r>
              <a:rPr lang="en-US" sz="2400" dirty="0"/>
              <a:t>This graph shows how the Acceleration due to Gravity (g) on earth changes with respect to orbital height above the surface of the earth.</a:t>
            </a:r>
          </a:p>
        </p:txBody>
      </p:sp>
    </p:spTree>
    <p:extLst>
      <p:ext uri="{BB962C8B-B14F-4D97-AF65-F5344CB8AC3E}">
        <p14:creationId xmlns:p14="http://schemas.microsoft.com/office/powerpoint/2010/main" val="1164312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4A9A19D-3DCA-41E6-B7DE-0E679585E95F}"/>
              </a:ext>
            </a:extLst>
          </p:cNvPr>
          <p:cNvSpPr>
            <a:spLocks noGrp="1"/>
          </p:cNvSpPr>
          <p:nvPr>
            <p:ph type="sldNum" sz="quarter" idx="12"/>
          </p:nvPr>
        </p:nvSpPr>
        <p:spPr/>
        <p:txBody>
          <a:bodyPr/>
          <a:lstStyle/>
          <a:p>
            <a:fld id="{6659D5B6-3253-45CB-9F23-8B577146FC8E}" type="slidenum">
              <a:rPr lang="en-US" smtClean="0"/>
              <a:t>5</a:t>
            </a:fld>
            <a:endParaRPr lang="en-US"/>
          </a:p>
        </p:txBody>
      </p:sp>
      <p:grpSp>
        <p:nvGrpSpPr>
          <p:cNvPr id="17" name="Group 16">
            <a:extLst>
              <a:ext uri="{FF2B5EF4-FFF2-40B4-BE49-F238E27FC236}">
                <a16:creationId xmlns:a16="http://schemas.microsoft.com/office/drawing/2014/main" id="{C58D90FD-28D0-416D-AE95-F4025F26E6A9}"/>
              </a:ext>
            </a:extLst>
          </p:cNvPr>
          <p:cNvGrpSpPr/>
          <p:nvPr/>
        </p:nvGrpSpPr>
        <p:grpSpPr>
          <a:xfrm>
            <a:off x="599573" y="1437214"/>
            <a:ext cx="3812005" cy="3439026"/>
            <a:chOff x="342900" y="266700"/>
            <a:chExt cx="6210300" cy="5981700"/>
          </a:xfrm>
        </p:grpSpPr>
        <p:pic>
          <p:nvPicPr>
            <p:cNvPr id="3" name="Picture 2">
              <a:extLst>
                <a:ext uri="{FF2B5EF4-FFF2-40B4-BE49-F238E27FC236}">
                  <a16:creationId xmlns:a16="http://schemas.microsoft.com/office/drawing/2014/main" id="{34FB9CDD-0C71-4331-84F1-9383C356A8D2}"/>
                </a:ext>
              </a:extLst>
            </p:cNvPr>
            <p:cNvPicPr>
              <a:picLocks noChangeAspect="1"/>
            </p:cNvPicPr>
            <p:nvPr/>
          </p:nvPicPr>
          <p:blipFill rotWithShape="1">
            <a:blip r:embed="rId2">
              <a:extLst>
                <a:ext uri="{28A0092B-C50C-407E-A947-70E740481C1C}">
                  <a14:useLocalDpi xmlns:a14="http://schemas.microsoft.com/office/drawing/2010/main" val="0"/>
                </a:ext>
              </a:extLst>
            </a:blip>
            <a:srcRect l="22134"/>
            <a:stretch/>
          </p:blipFill>
          <p:spPr>
            <a:xfrm rot="10800000">
              <a:off x="342900" y="266700"/>
              <a:ext cx="6210300" cy="5981700"/>
            </a:xfrm>
            <a:prstGeom prst="rect">
              <a:avLst/>
            </a:prstGeom>
          </p:spPr>
        </p:pic>
        <p:cxnSp>
          <p:nvCxnSpPr>
            <p:cNvPr id="4" name="Straight Connector 3">
              <a:extLst>
                <a:ext uri="{FF2B5EF4-FFF2-40B4-BE49-F238E27FC236}">
                  <a16:creationId xmlns:a16="http://schemas.microsoft.com/office/drawing/2014/main" id="{900267E1-3C73-4554-83DD-2A14FB823CC5}"/>
                </a:ext>
              </a:extLst>
            </p:cNvPr>
            <p:cNvCxnSpPr>
              <a:cxnSpLocks/>
            </p:cNvCxnSpPr>
            <p:nvPr/>
          </p:nvCxnSpPr>
          <p:spPr>
            <a:xfrm>
              <a:off x="590550" y="5962650"/>
              <a:ext cx="59626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DFD09C4F-9B1C-45D7-8B39-F68A744853E3}"/>
                </a:ext>
              </a:extLst>
            </p:cNvPr>
            <p:cNvCxnSpPr>
              <a:cxnSpLocks/>
            </p:cNvCxnSpPr>
            <p:nvPr/>
          </p:nvCxnSpPr>
          <p:spPr>
            <a:xfrm flipV="1">
              <a:off x="590550" y="542925"/>
              <a:ext cx="0" cy="54292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EBD7AFC-8765-4033-B86A-61D97759CF7A}"/>
                </a:ext>
              </a:extLst>
            </p:cNvPr>
            <p:cNvCxnSpPr/>
            <p:nvPr/>
          </p:nvCxnSpPr>
          <p:spPr>
            <a:xfrm>
              <a:off x="438150" y="485775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5078932-604D-4435-85AB-8F825FC8F197}"/>
                </a:ext>
              </a:extLst>
            </p:cNvPr>
            <p:cNvCxnSpPr/>
            <p:nvPr/>
          </p:nvCxnSpPr>
          <p:spPr>
            <a:xfrm>
              <a:off x="438150" y="375285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B8AA713-0DE3-4986-8691-769AFE3E0F1D}"/>
                </a:ext>
              </a:extLst>
            </p:cNvPr>
            <p:cNvCxnSpPr/>
            <p:nvPr/>
          </p:nvCxnSpPr>
          <p:spPr>
            <a:xfrm>
              <a:off x="438150" y="268605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2756210-BF5D-4F64-8807-A52027D3C790}"/>
                </a:ext>
              </a:extLst>
            </p:cNvPr>
            <p:cNvCxnSpPr/>
            <p:nvPr/>
          </p:nvCxnSpPr>
          <p:spPr>
            <a:xfrm>
              <a:off x="438150" y="160020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FF784BE5-9DEA-4283-BBD5-F1CF57095CDB}"/>
                </a:ext>
              </a:extLst>
            </p:cNvPr>
            <p:cNvSpPr/>
            <p:nvPr/>
          </p:nvSpPr>
          <p:spPr>
            <a:xfrm>
              <a:off x="580272" y="1591183"/>
              <a:ext cx="4414748" cy="4371468"/>
            </a:xfrm>
            <a:custGeom>
              <a:avLst/>
              <a:gdLst>
                <a:gd name="connsiteX0" fmla="*/ 0 w 4391779"/>
                <a:gd name="connsiteY0" fmla="*/ 13470 h 4356870"/>
                <a:gd name="connsiteX1" fmla="*/ 1162050 w 4391779"/>
                <a:gd name="connsiteY1" fmla="*/ 108720 h 4356870"/>
                <a:gd name="connsiteX2" fmla="*/ 2533650 w 4391779"/>
                <a:gd name="connsiteY2" fmla="*/ 813570 h 4356870"/>
                <a:gd name="connsiteX3" fmla="*/ 3429000 w 4391779"/>
                <a:gd name="connsiteY3" fmla="*/ 1632720 h 4356870"/>
                <a:gd name="connsiteX4" fmla="*/ 4057650 w 4391779"/>
                <a:gd name="connsiteY4" fmla="*/ 2680470 h 4356870"/>
                <a:gd name="connsiteX5" fmla="*/ 4362450 w 4391779"/>
                <a:gd name="connsiteY5" fmla="*/ 3785370 h 4356870"/>
                <a:gd name="connsiteX6" fmla="*/ 4362450 w 4391779"/>
                <a:gd name="connsiteY6" fmla="*/ 4356870 h 4356870"/>
                <a:gd name="connsiteX0" fmla="*/ 0 w 4391779"/>
                <a:gd name="connsiteY0" fmla="*/ 9018 h 4352418"/>
                <a:gd name="connsiteX1" fmla="*/ 1181100 w 4391779"/>
                <a:gd name="connsiteY1" fmla="*/ 123318 h 4352418"/>
                <a:gd name="connsiteX2" fmla="*/ 2533650 w 4391779"/>
                <a:gd name="connsiteY2" fmla="*/ 809118 h 4352418"/>
                <a:gd name="connsiteX3" fmla="*/ 3429000 w 4391779"/>
                <a:gd name="connsiteY3" fmla="*/ 1628268 h 4352418"/>
                <a:gd name="connsiteX4" fmla="*/ 4057650 w 4391779"/>
                <a:gd name="connsiteY4" fmla="*/ 2676018 h 4352418"/>
                <a:gd name="connsiteX5" fmla="*/ 4362450 w 4391779"/>
                <a:gd name="connsiteY5" fmla="*/ 3780918 h 4352418"/>
                <a:gd name="connsiteX6" fmla="*/ 4362450 w 4391779"/>
                <a:gd name="connsiteY6" fmla="*/ 4352418 h 4352418"/>
                <a:gd name="connsiteX0" fmla="*/ 0 w 4414748"/>
                <a:gd name="connsiteY0" fmla="*/ 9018 h 4371468"/>
                <a:gd name="connsiteX1" fmla="*/ 1181100 w 4414748"/>
                <a:gd name="connsiteY1" fmla="*/ 123318 h 4371468"/>
                <a:gd name="connsiteX2" fmla="*/ 2533650 w 4414748"/>
                <a:gd name="connsiteY2" fmla="*/ 809118 h 4371468"/>
                <a:gd name="connsiteX3" fmla="*/ 3429000 w 4414748"/>
                <a:gd name="connsiteY3" fmla="*/ 1628268 h 4371468"/>
                <a:gd name="connsiteX4" fmla="*/ 4057650 w 4414748"/>
                <a:gd name="connsiteY4" fmla="*/ 2676018 h 4371468"/>
                <a:gd name="connsiteX5" fmla="*/ 4362450 w 4414748"/>
                <a:gd name="connsiteY5" fmla="*/ 3780918 h 4371468"/>
                <a:gd name="connsiteX6" fmla="*/ 4400550 w 4414748"/>
                <a:gd name="connsiteY6" fmla="*/ 4371468 h 4371468"/>
                <a:gd name="connsiteX0" fmla="*/ 0 w 4414748"/>
                <a:gd name="connsiteY0" fmla="*/ 9018 h 4371468"/>
                <a:gd name="connsiteX1" fmla="*/ 1181100 w 4414748"/>
                <a:gd name="connsiteY1" fmla="*/ 123318 h 4371468"/>
                <a:gd name="connsiteX2" fmla="*/ 2533650 w 4414748"/>
                <a:gd name="connsiteY2" fmla="*/ 809118 h 4371468"/>
                <a:gd name="connsiteX3" fmla="*/ 3429000 w 4414748"/>
                <a:gd name="connsiteY3" fmla="*/ 1628268 h 4371468"/>
                <a:gd name="connsiteX4" fmla="*/ 4057650 w 4414748"/>
                <a:gd name="connsiteY4" fmla="*/ 2676018 h 4371468"/>
                <a:gd name="connsiteX5" fmla="*/ 4362450 w 4414748"/>
                <a:gd name="connsiteY5" fmla="*/ 3780918 h 4371468"/>
                <a:gd name="connsiteX6" fmla="*/ 4400550 w 4414748"/>
                <a:gd name="connsiteY6" fmla="*/ 4371468 h 4371468"/>
                <a:gd name="connsiteX0" fmla="*/ 0 w 4414748"/>
                <a:gd name="connsiteY0" fmla="*/ 9018 h 4371468"/>
                <a:gd name="connsiteX1" fmla="*/ 1162050 w 4414748"/>
                <a:gd name="connsiteY1" fmla="*/ 123318 h 4371468"/>
                <a:gd name="connsiteX2" fmla="*/ 2533650 w 4414748"/>
                <a:gd name="connsiteY2" fmla="*/ 809118 h 4371468"/>
                <a:gd name="connsiteX3" fmla="*/ 3429000 w 4414748"/>
                <a:gd name="connsiteY3" fmla="*/ 1628268 h 4371468"/>
                <a:gd name="connsiteX4" fmla="*/ 4057650 w 4414748"/>
                <a:gd name="connsiteY4" fmla="*/ 2676018 h 4371468"/>
                <a:gd name="connsiteX5" fmla="*/ 4362450 w 4414748"/>
                <a:gd name="connsiteY5" fmla="*/ 3780918 h 4371468"/>
                <a:gd name="connsiteX6" fmla="*/ 4400550 w 4414748"/>
                <a:gd name="connsiteY6" fmla="*/ 4371468 h 437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4748" h="4371468">
                  <a:moveTo>
                    <a:pt x="0" y="9018"/>
                  </a:moveTo>
                  <a:cubicBezTo>
                    <a:pt x="369887" y="-10032"/>
                    <a:pt x="739775" y="-10032"/>
                    <a:pt x="1162050" y="123318"/>
                  </a:cubicBezTo>
                  <a:cubicBezTo>
                    <a:pt x="1584325" y="256668"/>
                    <a:pt x="2155825" y="558293"/>
                    <a:pt x="2533650" y="809118"/>
                  </a:cubicBezTo>
                  <a:cubicBezTo>
                    <a:pt x="2911475" y="1059943"/>
                    <a:pt x="3175000" y="1317118"/>
                    <a:pt x="3429000" y="1628268"/>
                  </a:cubicBezTo>
                  <a:cubicBezTo>
                    <a:pt x="3683000" y="1939418"/>
                    <a:pt x="3902075" y="2317243"/>
                    <a:pt x="4057650" y="2676018"/>
                  </a:cubicBezTo>
                  <a:cubicBezTo>
                    <a:pt x="4213225" y="3034793"/>
                    <a:pt x="4305300" y="3498343"/>
                    <a:pt x="4362450" y="3780918"/>
                  </a:cubicBezTo>
                  <a:cubicBezTo>
                    <a:pt x="4419600" y="4063493"/>
                    <a:pt x="4425950" y="4225418"/>
                    <a:pt x="4400550" y="4371468"/>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11" name="Freeform: Shape 10">
              <a:extLst>
                <a:ext uri="{FF2B5EF4-FFF2-40B4-BE49-F238E27FC236}">
                  <a16:creationId xmlns:a16="http://schemas.microsoft.com/office/drawing/2014/main" id="{4F942C79-0864-4723-8C1F-56DCD751689F}"/>
                </a:ext>
              </a:extLst>
            </p:cNvPr>
            <p:cNvSpPr/>
            <p:nvPr/>
          </p:nvSpPr>
          <p:spPr>
            <a:xfrm>
              <a:off x="590550" y="1314450"/>
              <a:ext cx="4670305" cy="4610100"/>
            </a:xfrm>
            <a:custGeom>
              <a:avLst/>
              <a:gdLst>
                <a:gd name="connsiteX0" fmla="*/ 0 w 4638315"/>
                <a:gd name="connsiteY0" fmla="*/ 0 h 4610100"/>
                <a:gd name="connsiteX1" fmla="*/ 1009650 w 4638315"/>
                <a:gd name="connsiteY1" fmla="*/ 95250 h 4610100"/>
                <a:gd name="connsiteX2" fmla="*/ 2133600 w 4638315"/>
                <a:gd name="connsiteY2" fmla="*/ 476250 h 4610100"/>
                <a:gd name="connsiteX3" fmla="*/ 3009900 w 4638315"/>
                <a:gd name="connsiteY3" fmla="*/ 1028700 h 4610100"/>
                <a:gd name="connsiteX4" fmla="*/ 3790950 w 4638315"/>
                <a:gd name="connsiteY4" fmla="*/ 1847850 h 4610100"/>
                <a:gd name="connsiteX5" fmla="*/ 4248150 w 4638315"/>
                <a:gd name="connsiteY5" fmla="*/ 2686050 h 4610100"/>
                <a:gd name="connsiteX6" fmla="*/ 4533900 w 4638315"/>
                <a:gd name="connsiteY6" fmla="*/ 3524250 h 4610100"/>
                <a:gd name="connsiteX7" fmla="*/ 4629150 w 4638315"/>
                <a:gd name="connsiteY7" fmla="*/ 4210050 h 4610100"/>
                <a:gd name="connsiteX8" fmla="*/ 4629150 w 4638315"/>
                <a:gd name="connsiteY8" fmla="*/ 4610100 h 4610100"/>
                <a:gd name="connsiteX0" fmla="*/ 0 w 4638315"/>
                <a:gd name="connsiteY0" fmla="*/ 0 h 4610100"/>
                <a:gd name="connsiteX1" fmla="*/ 1009650 w 4638315"/>
                <a:gd name="connsiteY1" fmla="*/ 95250 h 4610100"/>
                <a:gd name="connsiteX2" fmla="*/ 2133600 w 4638315"/>
                <a:gd name="connsiteY2" fmla="*/ 476250 h 4610100"/>
                <a:gd name="connsiteX3" fmla="*/ 3009900 w 4638315"/>
                <a:gd name="connsiteY3" fmla="*/ 1028700 h 4610100"/>
                <a:gd name="connsiteX4" fmla="*/ 3790950 w 4638315"/>
                <a:gd name="connsiteY4" fmla="*/ 1847850 h 4610100"/>
                <a:gd name="connsiteX5" fmla="*/ 4305300 w 4638315"/>
                <a:gd name="connsiteY5" fmla="*/ 2647950 h 4610100"/>
                <a:gd name="connsiteX6" fmla="*/ 4533900 w 4638315"/>
                <a:gd name="connsiteY6" fmla="*/ 3524250 h 4610100"/>
                <a:gd name="connsiteX7" fmla="*/ 4629150 w 4638315"/>
                <a:gd name="connsiteY7" fmla="*/ 4210050 h 4610100"/>
                <a:gd name="connsiteX8" fmla="*/ 4629150 w 4638315"/>
                <a:gd name="connsiteY8" fmla="*/ 4610100 h 4610100"/>
                <a:gd name="connsiteX0" fmla="*/ 0 w 4634524"/>
                <a:gd name="connsiteY0" fmla="*/ 0 h 4610100"/>
                <a:gd name="connsiteX1" fmla="*/ 1009650 w 4634524"/>
                <a:gd name="connsiteY1" fmla="*/ 95250 h 4610100"/>
                <a:gd name="connsiteX2" fmla="*/ 2133600 w 4634524"/>
                <a:gd name="connsiteY2" fmla="*/ 476250 h 4610100"/>
                <a:gd name="connsiteX3" fmla="*/ 3009900 w 4634524"/>
                <a:gd name="connsiteY3" fmla="*/ 1028700 h 4610100"/>
                <a:gd name="connsiteX4" fmla="*/ 3790950 w 4634524"/>
                <a:gd name="connsiteY4" fmla="*/ 1847850 h 4610100"/>
                <a:gd name="connsiteX5" fmla="*/ 4305300 w 4634524"/>
                <a:gd name="connsiteY5" fmla="*/ 2647950 h 4610100"/>
                <a:gd name="connsiteX6" fmla="*/ 4591050 w 4634524"/>
                <a:gd name="connsiteY6" fmla="*/ 3486150 h 4610100"/>
                <a:gd name="connsiteX7" fmla="*/ 4629150 w 4634524"/>
                <a:gd name="connsiteY7" fmla="*/ 4210050 h 4610100"/>
                <a:gd name="connsiteX8" fmla="*/ 4629150 w 4634524"/>
                <a:gd name="connsiteY8" fmla="*/ 4610100 h 4610100"/>
                <a:gd name="connsiteX0" fmla="*/ 0 w 4649562"/>
                <a:gd name="connsiteY0" fmla="*/ 0 h 4610100"/>
                <a:gd name="connsiteX1" fmla="*/ 1009650 w 4649562"/>
                <a:gd name="connsiteY1" fmla="*/ 95250 h 4610100"/>
                <a:gd name="connsiteX2" fmla="*/ 2133600 w 4649562"/>
                <a:gd name="connsiteY2" fmla="*/ 476250 h 4610100"/>
                <a:gd name="connsiteX3" fmla="*/ 3009900 w 4649562"/>
                <a:gd name="connsiteY3" fmla="*/ 1028700 h 4610100"/>
                <a:gd name="connsiteX4" fmla="*/ 3790950 w 4649562"/>
                <a:gd name="connsiteY4" fmla="*/ 1847850 h 4610100"/>
                <a:gd name="connsiteX5" fmla="*/ 4305300 w 4649562"/>
                <a:gd name="connsiteY5" fmla="*/ 2647950 h 4610100"/>
                <a:gd name="connsiteX6" fmla="*/ 4591050 w 4649562"/>
                <a:gd name="connsiteY6" fmla="*/ 3486150 h 4610100"/>
                <a:gd name="connsiteX7" fmla="*/ 4648200 w 4649562"/>
                <a:gd name="connsiteY7" fmla="*/ 4114800 h 4610100"/>
                <a:gd name="connsiteX8" fmla="*/ 4629150 w 4649562"/>
                <a:gd name="connsiteY8" fmla="*/ 4610100 h 4610100"/>
                <a:gd name="connsiteX0" fmla="*/ 0 w 4651858"/>
                <a:gd name="connsiteY0" fmla="*/ 0 h 4610100"/>
                <a:gd name="connsiteX1" fmla="*/ 1009650 w 4651858"/>
                <a:gd name="connsiteY1" fmla="*/ 95250 h 4610100"/>
                <a:gd name="connsiteX2" fmla="*/ 2133600 w 4651858"/>
                <a:gd name="connsiteY2" fmla="*/ 476250 h 4610100"/>
                <a:gd name="connsiteX3" fmla="*/ 3009900 w 4651858"/>
                <a:gd name="connsiteY3" fmla="*/ 1028700 h 4610100"/>
                <a:gd name="connsiteX4" fmla="*/ 3790950 w 4651858"/>
                <a:gd name="connsiteY4" fmla="*/ 1847850 h 4610100"/>
                <a:gd name="connsiteX5" fmla="*/ 4305300 w 4651858"/>
                <a:gd name="connsiteY5" fmla="*/ 2647950 h 4610100"/>
                <a:gd name="connsiteX6" fmla="*/ 4552950 w 4651858"/>
                <a:gd name="connsiteY6" fmla="*/ 3429000 h 4610100"/>
                <a:gd name="connsiteX7" fmla="*/ 4648200 w 4651858"/>
                <a:gd name="connsiteY7" fmla="*/ 4114800 h 4610100"/>
                <a:gd name="connsiteX8" fmla="*/ 4629150 w 4651858"/>
                <a:gd name="connsiteY8" fmla="*/ 4610100 h 4610100"/>
                <a:gd name="connsiteX0" fmla="*/ 0 w 4670305"/>
                <a:gd name="connsiteY0" fmla="*/ 0 h 4610100"/>
                <a:gd name="connsiteX1" fmla="*/ 1009650 w 4670305"/>
                <a:gd name="connsiteY1" fmla="*/ 95250 h 4610100"/>
                <a:gd name="connsiteX2" fmla="*/ 2133600 w 4670305"/>
                <a:gd name="connsiteY2" fmla="*/ 476250 h 4610100"/>
                <a:gd name="connsiteX3" fmla="*/ 3009900 w 4670305"/>
                <a:gd name="connsiteY3" fmla="*/ 1028700 h 4610100"/>
                <a:gd name="connsiteX4" fmla="*/ 3790950 w 4670305"/>
                <a:gd name="connsiteY4" fmla="*/ 1847850 h 4610100"/>
                <a:gd name="connsiteX5" fmla="*/ 4305300 w 4670305"/>
                <a:gd name="connsiteY5" fmla="*/ 2647950 h 4610100"/>
                <a:gd name="connsiteX6" fmla="*/ 4552950 w 4670305"/>
                <a:gd name="connsiteY6" fmla="*/ 3429000 h 4610100"/>
                <a:gd name="connsiteX7" fmla="*/ 4648200 w 4670305"/>
                <a:gd name="connsiteY7" fmla="*/ 4114800 h 4610100"/>
                <a:gd name="connsiteX8" fmla="*/ 4667250 w 4670305"/>
                <a:gd name="connsiteY8" fmla="*/ 4610100 h 46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70305" h="4610100">
                  <a:moveTo>
                    <a:pt x="0" y="0"/>
                  </a:moveTo>
                  <a:cubicBezTo>
                    <a:pt x="327025" y="7937"/>
                    <a:pt x="654050" y="15875"/>
                    <a:pt x="1009650" y="95250"/>
                  </a:cubicBezTo>
                  <a:cubicBezTo>
                    <a:pt x="1365250" y="174625"/>
                    <a:pt x="1800225" y="320675"/>
                    <a:pt x="2133600" y="476250"/>
                  </a:cubicBezTo>
                  <a:cubicBezTo>
                    <a:pt x="2466975" y="631825"/>
                    <a:pt x="2733675" y="800100"/>
                    <a:pt x="3009900" y="1028700"/>
                  </a:cubicBezTo>
                  <a:cubicBezTo>
                    <a:pt x="3286125" y="1257300"/>
                    <a:pt x="3575050" y="1577975"/>
                    <a:pt x="3790950" y="1847850"/>
                  </a:cubicBezTo>
                  <a:cubicBezTo>
                    <a:pt x="4006850" y="2117725"/>
                    <a:pt x="4178300" y="2384425"/>
                    <a:pt x="4305300" y="2647950"/>
                  </a:cubicBezTo>
                  <a:cubicBezTo>
                    <a:pt x="4432300" y="2911475"/>
                    <a:pt x="4495800" y="3184525"/>
                    <a:pt x="4552950" y="3429000"/>
                  </a:cubicBezTo>
                  <a:cubicBezTo>
                    <a:pt x="4610100" y="3673475"/>
                    <a:pt x="4629150" y="3917950"/>
                    <a:pt x="4648200" y="4114800"/>
                  </a:cubicBezTo>
                  <a:cubicBezTo>
                    <a:pt x="4667250" y="4311650"/>
                    <a:pt x="4675187" y="4500562"/>
                    <a:pt x="4667250" y="4610100"/>
                  </a:cubicBezTo>
                </a:path>
              </a:pathLst>
            </a:custGeom>
            <a:noFill/>
            <a:ln w="76200">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022493C7-312F-4438-9423-D51DE3444B0A}"/>
                </a:ext>
              </a:extLst>
            </p:cNvPr>
            <p:cNvSpPr/>
            <p:nvPr/>
          </p:nvSpPr>
          <p:spPr>
            <a:xfrm>
              <a:off x="514350" y="1238250"/>
              <a:ext cx="152400" cy="17145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E0CE7D99-6B26-49F1-8276-A8EB31B63BAD}"/>
                </a:ext>
              </a:extLst>
            </p:cNvPr>
            <p:cNvSpPr txBox="1"/>
            <p:nvPr/>
          </p:nvSpPr>
          <p:spPr>
            <a:xfrm>
              <a:off x="2990100" y="3507705"/>
              <a:ext cx="1604207" cy="1017134"/>
            </a:xfrm>
            <a:prstGeom prst="rect">
              <a:avLst/>
            </a:prstGeom>
            <a:noFill/>
          </p:spPr>
          <p:txBody>
            <a:bodyPr wrap="square" rtlCol="0">
              <a:spAutoFit/>
            </a:bodyPr>
            <a:lstStyle/>
            <a:p>
              <a:r>
                <a:rPr lang="en-US" sz="1600" b="1" dirty="0">
                  <a:solidFill>
                    <a:srgbClr val="FF0000"/>
                  </a:solidFill>
                </a:rPr>
                <a:t>Surface of Earth</a:t>
              </a:r>
            </a:p>
          </p:txBody>
        </p:sp>
        <p:sp>
          <p:nvSpPr>
            <p:cNvPr id="15" name="TextBox 14">
              <a:extLst>
                <a:ext uri="{FF2B5EF4-FFF2-40B4-BE49-F238E27FC236}">
                  <a16:creationId xmlns:a16="http://schemas.microsoft.com/office/drawing/2014/main" id="{2E5772AA-D444-4D51-B267-85F903604DC5}"/>
                </a:ext>
              </a:extLst>
            </p:cNvPr>
            <p:cNvSpPr txBox="1"/>
            <p:nvPr/>
          </p:nvSpPr>
          <p:spPr>
            <a:xfrm>
              <a:off x="4459704" y="2553971"/>
              <a:ext cx="2093437" cy="1017134"/>
            </a:xfrm>
            <a:prstGeom prst="rect">
              <a:avLst/>
            </a:prstGeom>
            <a:noFill/>
          </p:spPr>
          <p:txBody>
            <a:bodyPr wrap="square" rtlCol="0">
              <a:spAutoFit/>
            </a:bodyPr>
            <a:lstStyle/>
            <a:p>
              <a:r>
                <a:rPr lang="en-US" sz="1600" b="1" dirty="0">
                  <a:solidFill>
                    <a:srgbClr val="7030A0"/>
                  </a:solidFill>
                </a:rPr>
                <a:t>200 mi. high orbital track</a:t>
              </a:r>
            </a:p>
          </p:txBody>
        </p:sp>
        <p:sp>
          <p:nvSpPr>
            <p:cNvPr id="16" name="TextBox 15">
              <a:extLst>
                <a:ext uri="{FF2B5EF4-FFF2-40B4-BE49-F238E27FC236}">
                  <a16:creationId xmlns:a16="http://schemas.microsoft.com/office/drawing/2014/main" id="{8B9CC0C8-3A17-46C4-8D79-AA644A29CCBC}"/>
                </a:ext>
              </a:extLst>
            </p:cNvPr>
            <p:cNvSpPr txBox="1"/>
            <p:nvPr/>
          </p:nvSpPr>
          <p:spPr>
            <a:xfrm>
              <a:off x="569719" y="820594"/>
              <a:ext cx="1828017" cy="695935"/>
            </a:xfrm>
            <a:prstGeom prst="rect">
              <a:avLst/>
            </a:prstGeom>
            <a:noFill/>
          </p:spPr>
          <p:txBody>
            <a:bodyPr wrap="square" rtlCol="0">
              <a:spAutoFit/>
            </a:bodyPr>
            <a:lstStyle/>
            <a:p>
              <a:r>
                <a:rPr lang="en-US" sz="2000" b="1" dirty="0">
                  <a:solidFill>
                    <a:srgbClr val="FFFF00"/>
                  </a:solidFill>
                </a:rPr>
                <a:t>Satellite</a:t>
              </a:r>
            </a:p>
          </p:txBody>
        </p:sp>
      </p:grpSp>
      <p:sp>
        <p:nvSpPr>
          <p:cNvPr id="18" name="TextBox 17">
            <a:extLst>
              <a:ext uri="{FF2B5EF4-FFF2-40B4-BE49-F238E27FC236}">
                <a16:creationId xmlns:a16="http://schemas.microsoft.com/office/drawing/2014/main" id="{ADA1E660-0927-45EB-A9C5-42167E5E9CBC}"/>
              </a:ext>
            </a:extLst>
          </p:cNvPr>
          <p:cNvSpPr txBox="1"/>
          <p:nvPr/>
        </p:nvSpPr>
        <p:spPr>
          <a:xfrm>
            <a:off x="2769705" y="192283"/>
            <a:ext cx="6652589" cy="584775"/>
          </a:xfrm>
          <a:prstGeom prst="rect">
            <a:avLst/>
          </a:prstGeom>
          <a:noFill/>
        </p:spPr>
        <p:txBody>
          <a:bodyPr wrap="square" rtlCol="0">
            <a:spAutoFit/>
          </a:bodyPr>
          <a:lstStyle/>
          <a:p>
            <a:pPr algn="ctr"/>
            <a:r>
              <a:rPr lang="en-US" sz="3200" dirty="0">
                <a:solidFill>
                  <a:srgbClr val="FF0000"/>
                </a:solidFill>
              </a:rPr>
              <a:t>Orbits from a Geometric Perspective</a:t>
            </a:r>
          </a:p>
        </p:txBody>
      </p:sp>
      <p:sp>
        <p:nvSpPr>
          <p:cNvPr id="19" name="TextBox 18">
            <a:extLst>
              <a:ext uri="{FF2B5EF4-FFF2-40B4-BE49-F238E27FC236}">
                <a16:creationId xmlns:a16="http://schemas.microsoft.com/office/drawing/2014/main" id="{9D37E1CA-ABE5-45E7-8073-B74F3F55D179}"/>
              </a:ext>
            </a:extLst>
          </p:cNvPr>
          <p:cNvSpPr txBox="1"/>
          <p:nvPr/>
        </p:nvSpPr>
        <p:spPr>
          <a:xfrm>
            <a:off x="4908885" y="961063"/>
            <a:ext cx="6444916" cy="1723549"/>
          </a:xfrm>
          <a:prstGeom prst="rect">
            <a:avLst/>
          </a:prstGeom>
          <a:noFill/>
        </p:spPr>
        <p:txBody>
          <a:bodyPr wrap="square" rtlCol="0">
            <a:spAutoFit/>
          </a:bodyPr>
          <a:lstStyle/>
          <a:p>
            <a:r>
              <a:rPr lang="en-US" sz="2400" b="1" dirty="0"/>
              <a:t>Orbital Parameters (Example):</a:t>
            </a:r>
          </a:p>
          <a:p>
            <a:endParaRPr lang="en-US" sz="1000" dirty="0"/>
          </a:p>
          <a:p>
            <a:pPr marL="285750" indent="-285750">
              <a:buFont typeface="Arial" panose="020B0604020202020204" pitchFamily="34" charset="0"/>
              <a:buChar char="•"/>
            </a:pPr>
            <a:r>
              <a:rPr lang="en-US" sz="2400" dirty="0"/>
              <a:t>Orbital Altitude is 200 </a:t>
            </a:r>
            <a:r>
              <a:rPr lang="en-US" sz="2400" dirty="0" err="1"/>
              <a:t>nmi</a:t>
            </a:r>
            <a:r>
              <a:rPr lang="en-US" sz="2400" dirty="0"/>
              <a:t> above the surface of the earth</a:t>
            </a:r>
          </a:p>
          <a:p>
            <a:pPr marL="285750" indent="-285750">
              <a:buFont typeface="Arial" panose="020B0604020202020204" pitchFamily="34" charset="0"/>
              <a:buChar char="•"/>
            </a:pPr>
            <a:r>
              <a:rPr lang="en-US" sz="2400" dirty="0"/>
              <a:t>Orbital velocity at that height is 25,200 ft/sec</a:t>
            </a:r>
          </a:p>
        </p:txBody>
      </p:sp>
      <p:sp>
        <p:nvSpPr>
          <p:cNvPr id="20" name="TextBox 19">
            <a:extLst>
              <a:ext uri="{FF2B5EF4-FFF2-40B4-BE49-F238E27FC236}">
                <a16:creationId xmlns:a16="http://schemas.microsoft.com/office/drawing/2014/main" id="{6BA135E8-ED97-4E2A-B3AB-AF8D6859A42D}"/>
              </a:ext>
            </a:extLst>
          </p:cNvPr>
          <p:cNvSpPr txBox="1"/>
          <p:nvPr/>
        </p:nvSpPr>
        <p:spPr>
          <a:xfrm>
            <a:off x="4908885" y="2904094"/>
            <a:ext cx="6817894" cy="3200876"/>
          </a:xfrm>
          <a:prstGeom prst="rect">
            <a:avLst/>
          </a:prstGeom>
          <a:noFill/>
        </p:spPr>
        <p:txBody>
          <a:bodyPr wrap="square" rtlCol="0">
            <a:spAutoFit/>
          </a:bodyPr>
          <a:lstStyle/>
          <a:p>
            <a:r>
              <a:rPr lang="en-US" sz="2400" b="1" dirty="0"/>
              <a:t>Approach:</a:t>
            </a:r>
          </a:p>
          <a:p>
            <a:endParaRPr lang="en-US" sz="1000" dirty="0"/>
          </a:p>
          <a:p>
            <a:pPr marL="457200" indent="-457200">
              <a:buFont typeface="+mj-lt"/>
              <a:buAutoNum type="arabicPeriod"/>
            </a:pPr>
            <a:r>
              <a:rPr lang="en-US" sz="2400" dirty="0"/>
              <a:t>Using basic calculus, determine the time it takes the satellite to fall 200 miles straight down.</a:t>
            </a:r>
          </a:p>
          <a:p>
            <a:pPr marL="457200" indent="-457200">
              <a:buFont typeface="+mj-lt"/>
              <a:buAutoNum type="arabicPeriod"/>
            </a:pPr>
            <a:r>
              <a:rPr lang="en-US" sz="2400" dirty="0"/>
              <a:t>Use the “fall time” duration to calculate how far the satellite will travel in the horizontal direction due to its orbital velocity.</a:t>
            </a:r>
          </a:p>
          <a:p>
            <a:pPr marL="457200" indent="-457200">
              <a:buFont typeface="+mj-lt"/>
              <a:buAutoNum type="arabicPeriod"/>
            </a:pPr>
            <a:r>
              <a:rPr lang="en-US" sz="2400" dirty="0"/>
              <a:t>Plot the horizontal and vertical distances on graph paper to determine the orbital track</a:t>
            </a:r>
          </a:p>
        </p:txBody>
      </p:sp>
    </p:spTree>
    <p:extLst>
      <p:ext uri="{BB962C8B-B14F-4D97-AF65-F5344CB8AC3E}">
        <p14:creationId xmlns:p14="http://schemas.microsoft.com/office/powerpoint/2010/main" val="1730056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E0F909-AABF-4A2A-A8D4-3398A78E4511}"/>
              </a:ext>
            </a:extLst>
          </p:cNvPr>
          <p:cNvSpPr>
            <a:spLocks noGrp="1"/>
          </p:cNvSpPr>
          <p:nvPr>
            <p:ph type="sldNum" sz="quarter" idx="12"/>
          </p:nvPr>
        </p:nvSpPr>
        <p:spPr/>
        <p:txBody>
          <a:bodyPr/>
          <a:lstStyle/>
          <a:p>
            <a:fld id="{6659D5B6-3253-45CB-9F23-8B577146FC8E}" type="slidenum">
              <a:rPr lang="en-US" smtClean="0"/>
              <a:t>6</a:t>
            </a:fld>
            <a:endParaRPr lang="en-US"/>
          </a:p>
        </p:txBody>
      </p:sp>
      <p:sp>
        <p:nvSpPr>
          <p:cNvPr id="4" name="TextBox 3">
            <a:extLst>
              <a:ext uri="{FF2B5EF4-FFF2-40B4-BE49-F238E27FC236}">
                <a16:creationId xmlns:a16="http://schemas.microsoft.com/office/drawing/2014/main" id="{B354D94E-BF60-4172-8E72-83CE7A59D95C}"/>
              </a:ext>
            </a:extLst>
          </p:cNvPr>
          <p:cNvSpPr txBox="1"/>
          <p:nvPr/>
        </p:nvSpPr>
        <p:spPr>
          <a:xfrm>
            <a:off x="1108856" y="3207677"/>
            <a:ext cx="6482201" cy="1200329"/>
          </a:xfrm>
          <a:prstGeom prst="rect">
            <a:avLst/>
          </a:prstGeom>
          <a:noFill/>
        </p:spPr>
        <p:txBody>
          <a:bodyPr wrap="square" rtlCol="0">
            <a:spAutoFit/>
          </a:bodyPr>
          <a:lstStyle/>
          <a:p>
            <a:r>
              <a:rPr lang="en-US" sz="2400" dirty="0"/>
              <a:t>A time reference must be established so that the displacements (Displacement = Velocity  x  Time) can be calculated.</a:t>
            </a:r>
          </a:p>
        </p:txBody>
      </p:sp>
      <p:sp>
        <p:nvSpPr>
          <p:cNvPr id="5" name="TextBox 4">
            <a:extLst>
              <a:ext uri="{FF2B5EF4-FFF2-40B4-BE49-F238E27FC236}">
                <a16:creationId xmlns:a16="http://schemas.microsoft.com/office/drawing/2014/main" id="{24B04FCD-F35A-44DE-B447-82D3324CB866}"/>
              </a:ext>
            </a:extLst>
          </p:cNvPr>
          <p:cNvSpPr txBox="1"/>
          <p:nvPr/>
        </p:nvSpPr>
        <p:spPr>
          <a:xfrm>
            <a:off x="1097279" y="4586517"/>
            <a:ext cx="10389343" cy="1569660"/>
          </a:xfrm>
          <a:prstGeom prst="rect">
            <a:avLst/>
          </a:prstGeom>
          <a:noFill/>
        </p:spPr>
        <p:txBody>
          <a:bodyPr wrap="square" rtlCol="0">
            <a:spAutoFit/>
          </a:bodyPr>
          <a:lstStyle/>
          <a:p>
            <a:r>
              <a:rPr lang="en-US" sz="2400" dirty="0"/>
              <a:t>If we know how high the satellite is above the surface of the earth, we can calculate the time it would take the satellite to fall from that height to the ground.  This time can then be used in conjunction with the orbital velocity to calculate how far the satellite would travel in the horizontal direction.</a:t>
            </a:r>
          </a:p>
        </p:txBody>
      </p:sp>
      <p:sp>
        <p:nvSpPr>
          <p:cNvPr id="3" name="TextBox 2">
            <a:extLst>
              <a:ext uri="{FF2B5EF4-FFF2-40B4-BE49-F238E27FC236}">
                <a16:creationId xmlns:a16="http://schemas.microsoft.com/office/drawing/2014/main" id="{F9035385-93ED-4DD7-82AE-50EDEDAC13B5}"/>
              </a:ext>
            </a:extLst>
          </p:cNvPr>
          <p:cNvSpPr txBox="1"/>
          <p:nvPr/>
        </p:nvSpPr>
        <p:spPr>
          <a:xfrm>
            <a:off x="1097280" y="567219"/>
            <a:ext cx="10256520" cy="830997"/>
          </a:xfrm>
          <a:prstGeom prst="rect">
            <a:avLst/>
          </a:prstGeom>
          <a:noFill/>
        </p:spPr>
        <p:txBody>
          <a:bodyPr wrap="square" rtlCol="0">
            <a:spAutoFit/>
          </a:bodyPr>
          <a:lstStyle/>
          <a:p>
            <a:r>
              <a:rPr lang="en-US" sz="2400" dirty="0"/>
              <a:t>The Geometric Approach plots the horizontal and vertical displacements of the satellite on a scale diagram of the earth and orbit. </a:t>
            </a:r>
          </a:p>
        </p:txBody>
      </p:sp>
      <p:grpSp>
        <p:nvGrpSpPr>
          <p:cNvPr id="6" name="Group 5">
            <a:extLst>
              <a:ext uri="{FF2B5EF4-FFF2-40B4-BE49-F238E27FC236}">
                <a16:creationId xmlns:a16="http://schemas.microsoft.com/office/drawing/2014/main" id="{57CD60C4-BCFD-4094-96AC-6ED78435FBF0}"/>
              </a:ext>
            </a:extLst>
          </p:cNvPr>
          <p:cNvGrpSpPr/>
          <p:nvPr/>
        </p:nvGrpSpPr>
        <p:grpSpPr>
          <a:xfrm>
            <a:off x="1127840" y="1687694"/>
            <a:ext cx="6648583" cy="1159265"/>
            <a:chOff x="1862892" y="1724152"/>
            <a:chExt cx="9442278" cy="2795713"/>
          </a:xfrm>
        </p:grpSpPr>
        <p:pic>
          <p:nvPicPr>
            <p:cNvPr id="7" name="Picture 6">
              <a:extLst>
                <a:ext uri="{FF2B5EF4-FFF2-40B4-BE49-F238E27FC236}">
                  <a16:creationId xmlns:a16="http://schemas.microsoft.com/office/drawing/2014/main" id="{1E3CEE6B-5A27-434E-B316-91A6882662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2892" y="2145633"/>
              <a:ext cx="1002632" cy="1002632"/>
            </a:xfrm>
            <a:prstGeom prst="rect">
              <a:avLst/>
            </a:prstGeom>
          </p:spPr>
        </p:pic>
        <p:pic>
          <p:nvPicPr>
            <p:cNvPr id="8" name="Picture 7">
              <a:extLst>
                <a:ext uri="{FF2B5EF4-FFF2-40B4-BE49-F238E27FC236}">
                  <a16:creationId xmlns:a16="http://schemas.microsoft.com/office/drawing/2014/main" id="{D75422EA-4EAD-4D13-8E2C-4C45444581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1824" y="3517233"/>
              <a:ext cx="1002632" cy="1002632"/>
            </a:xfrm>
            <a:prstGeom prst="rect">
              <a:avLst/>
            </a:prstGeom>
          </p:spPr>
        </p:pic>
        <p:cxnSp>
          <p:nvCxnSpPr>
            <p:cNvPr id="9" name="Straight Arrow Connector 8">
              <a:extLst>
                <a:ext uri="{FF2B5EF4-FFF2-40B4-BE49-F238E27FC236}">
                  <a16:creationId xmlns:a16="http://schemas.microsoft.com/office/drawing/2014/main" id="{A2AC29DE-3828-4025-A965-564B1160954F}"/>
                </a:ext>
              </a:extLst>
            </p:cNvPr>
            <p:cNvCxnSpPr/>
            <p:nvPr/>
          </p:nvCxnSpPr>
          <p:spPr>
            <a:xfrm>
              <a:off x="2614866" y="2646949"/>
              <a:ext cx="5438274"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D7C0574-0766-4E7A-BAAA-AFA8AEBC0528}"/>
                </a:ext>
              </a:extLst>
            </p:cNvPr>
            <p:cNvCxnSpPr>
              <a:cxnSpLocks/>
            </p:cNvCxnSpPr>
            <p:nvPr/>
          </p:nvCxnSpPr>
          <p:spPr>
            <a:xfrm>
              <a:off x="8053140" y="2703096"/>
              <a:ext cx="0" cy="1002631"/>
            </a:xfrm>
            <a:prstGeom prst="straightConnector1">
              <a:avLst/>
            </a:pr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3172C80-AACC-42D4-B146-2BF086B15F62}"/>
                </a:ext>
              </a:extLst>
            </p:cNvPr>
            <p:cNvCxnSpPr>
              <a:cxnSpLocks/>
            </p:cNvCxnSpPr>
            <p:nvPr/>
          </p:nvCxnSpPr>
          <p:spPr>
            <a:xfrm>
              <a:off x="2614866" y="2646949"/>
              <a:ext cx="5438274" cy="1002632"/>
            </a:xfrm>
            <a:prstGeom prst="straightConnector1">
              <a:avLst/>
            </a:prstGeom>
            <a:ln w="762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86EA549-898C-4D3D-8025-5B5743DA0478}"/>
                </a:ext>
              </a:extLst>
            </p:cNvPr>
            <p:cNvSpPr txBox="1"/>
            <p:nvPr/>
          </p:nvSpPr>
          <p:spPr>
            <a:xfrm>
              <a:off x="2568748" y="1724152"/>
              <a:ext cx="5939590" cy="742243"/>
            </a:xfrm>
            <a:prstGeom prst="rect">
              <a:avLst/>
            </a:prstGeom>
            <a:noFill/>
          </p:spPr>
          <p:txBody>
            <a:bodyPr wrap="square" rtlCol="0">
              <a:spAutoFit/>
            </a:bodyPr>
            <a:lstStyle/>
            <a:p>
              <a:pPr algn="ctr"/>
              <a:r>
                <a:rPr lang="en-US" sz="1400" dirty="0"/>
                <a:t>Horizontal Component of the Satellite Motion</a:t>
              </a:r>
            </a:p>
          </p:txBody>
        </p:sp>
        <p:sp>
          <p:nvSpPr>
            <p:cNvPr id="13" name="TextBox 12">
              <a:extLst>
                <a:ext uri="{FF2B5EF4-FFF2-40B4-BE49-F238E27FC236}">
                  <a16:creationId xmlns:a16="http://schemas.microsoft.com/office/drawing/2014/main" id="{572D11B2-45D2-4974-86E9-6E9502025457}"/>
                </a:ext>
              </a:extLst>
            </p:cNvPr>
            <p:cNvSpPr txBox="1"/>
            <p:nvPr/>
          </p:nvSpPr>
          <p:spPr>
            <a:xfrm>
              <a:off x="8492292" y="2538807"/>
              <a:ext cx="2812878" cy="1280707"/>
            </a:xfrm>
            <a:prstGeom prst="rect">
              <a:avLst/>
            </a:prstGeom>
            <a:noFill/>
          </p:spPr>
          <p:txBody>
            <a:bodyPr wrap="square" rtlCol="0">
              <a:spAutoFit/>
            </a:bodyPr>
            <a:lstStyle/>
            <a:p>
              <a:r>
                <a:rPr lang="en-US" sz="1400" dirty="0"/>
                <a:t>Vertical Component of the Satellite Motion</a:t>
              </a:r>
            </a:p>
          </p:txBody>
        </p:sp>
        <p:sp>
          <p:nvSpPr>
            <p:cNvPr id="14" name="TextBox 13">
              <a:extLst>
                <a:ext uri="{FF2B5EF4-FFF2-40B4-BE49-F238E27FC236}">
                  <a16:creationId xmlns:a16="http://schemas.microsoft.com/office/drawing/2014/main" id="{3F8F7542-2131-4EB0-9548-E57D9A3272E8}"/>
                </a:ext>
              </a:extLst>
            </p:cNvPr>
            <p:cNvSpPr txBox="1"/>
            <p:nvPr/>
          </p:nvSpPr>
          <p:spPr>
            <a:xfrm rot="449681">
              <a:off x="3183775" y="3334607"/>
              <a:ext cx="4476933" cy="742243"/>
            </a:xfrm>
            <a:prstGeom prst="rect">
              <a:avLst/>
            </a:prstGeom>
            <a:noFill/>
          </p:spPr>
          <p:txBody>
            <a:bodyPr wrap="square" rtlCol="0">
              <a:spAutoFit/>
            </a:bodyPr>
            <a:lstStyle/>
            <a:p>
              <a:r>
                <a:rPr lang="en-US" sz="1400" dirty="0"/>
                <a:t>Satellite track over the time interval</a:t>
              </a:r>
            </a:p>
          </p:txBody>
        </p:sp>
      </p:grpSp>
      <p:grpSp>
        <p:nvGrpSpPr>
          <p:cNvPr id="41" name="Group 40">
            <a:extLst>
              <a:ext uri="{FF2B5EF4-FFF2-40B4-BE49-F238E27FC236}">
                <a16:creationId xmlns:a16="http://schemas.microsoft.com/office/drawing/2014/main" id="{6383079B-8C52-41B8-A444-C1BA8ED4EB30}"/>
              </a:ext>
            </a:extLst>
          </p:cNvPr>
          <p:cNvGrpSpPr/>
          <p:nvPr/>
        </p:nvGrpSpPr>
        <p:grpSpPr>
          <a:xfrm>
            <a:off x="8587774" y="1398216"/>
            <a:ext cx="2857143" cy="2605575"/>
            <a:chOff x="8736036" y="1167618"/>
            <a:chExt cx="3138786" cy="2686489"/>
          </a:xfrm>
        </p:grpSpPr>
        <p:grpSp>
          <p:nvGrpSpPr>
            <p:cNvPr id="16" name="Group 15">
              <a:extLst>
                <a:ext uri="{FF2B5EF4-FFF2-40B4-BE49-F238E27FC236}">
                  <a16:creationId xmlns:a16="http://schemas.microsoft.com/office/drawing/2014/main" id="{37B30387-9212-4081-B53C-EF9972EAF73E}"/>
                </a:ext>
              </a:extLst>
            </p:cNvPr>
            <p:cNvGrpSpPr/>
            <p:nvPr/>
          </p:nvGrpSpPr>
          <p:grpSpPr>
            <a:xfrm>
              <a:off x="8736036" y="1167618"/>
              <a:ext cx="3138786" cy="2686489"/>
              <a:chOff x="342900" y="266700"/>
              <a:chExt cx="6447665" cy="5981701"/>
            </a:xfrm>
          </p:grpSpPr>
          <p:pic>
            <p:nvPicPr>
              <p:cNvPr id="17" name="Picture 16">
                <a:extLst>
                  <a:ext uri="{FF2B5EF4-FFF2-40B4-BE49-F238E27FC236}">
                    <a16:creationId xmlns:a16="http://schemas.microsoft.com/office/drawing/2014/main" id="{5C4FAD77-8D1B-49B8-84E3-9CE4C450FED6}"/>
                  </a:ext>
                </a:extLst>
              </p:cNvPr>
              <p:cNvPicPr>
                <a:picLocks noChangeAspect="1"/>
              </p:cNvPicPr>
              <p:nvPr/>
            </p:nvPicPr>
            <p:blipFill rotWithShape="1">
              <a:blip r:embed="rId3">
                <a:extLst>
                  <a:ext uri="{28A0092B-C50C-407E-A947-70E740481C1C}">
                    <a14:useLocalDpi xmlns:a14="http://schemas.microsoft.com/office/drawing/2010/main" val="0"/>
                  </a:ext>
                </a:extLst>
              </a:blip>
              <a:srcRect l="22134"/>
              <a:stretch/>
            </p:blipFill>
            <p:spPr>
              <a:xfrm rot="10800000">
                <a:off x="342900" y="266700"/>
                <a:ext cx="6210300" cy="5981701"/>
              </a:xfrm>
              <a:prstGeom prst="rect">
                <a:avLst/>
              </a:prstGeom>
            </p:spPr>
          </p:pic>
          <p:cxnSp>
            <p:nvCxnSpPr>
              <p:cNvPr id="18" name="Straight Connector 17">
                <a:extLst>
                  <a:ext uri="{FF2B5EF4-FFF2-40B4-BE49-F238E27FC236}">
                    <a16:creationId xmlns:a16="http://schemas.microsoft.com/office/drawing/2014/main" id="{F325B677-5030-4A29-ADB6-B0592DF992CD}"/>
                  </a:ext>
                </a:extLst>
              </p:cNvPr>
              <p:cNvCxnSpPr>
                <a:cxnSpLocks/>
              </p:cNvCxnSpPr>
              <p:nvPr/>
            </p:nvCxnSpPr>
            <p:spPr>
              <a:xfrm>
                <a:off x="590550" y="5962650"/>
                <a:ext cx="59626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76148D5-DA0F-4938-B2B2-0DD2CC173AF4}"/>
                  </a:ext>
                </a:extLst>
              </p:cNvPr>
              <p:cNvCxnSpPr>
                <a:cxnSpLocks/>
              </p:cNvCxnSpPr>
              <p:nvPr/>
            </p:nvCxnSpPr>
            <p:spPr>
              <a:xfrm flipV="1">
                <a:off x="590550" y="542925"/>
                <a:ext cx="0" cy="54292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C7527E1-6500-4591-B864-AD10EEBA2FF8}"/>
                  </a:ext>
                </a:extLst>
              </p:cNvPr>
              <p:cNvCxnSpPr/>
              <p:nvPr/>
            </p:nvCxnSpPr>
            <p:spPr>
              <a:xfrm>
                <a:off x="438150" y="485775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A34BC03-AF02-49D8-A34D-F9D0A5F2F526}"/>
                  </a:ext>
                </a:extLst>
              </p:cNvPr>
              <p:cNvCxnSpPr/>
              <p:nvPr/>
            </p:nvCxnSpPr>
            <p:spPr>
              <a:xfrm>
                <a:off x="438150" y="375285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DA4144F-6BEF-4002-A2BC-4FCD0B4F690B}"/>
                  </a:ext>
                </a:extLst>
              </p:cNvPr>
              <p:cNvCxnSpPr/>
              <p:nvPr/>
            </p:nvCxnSpPr>
            <p:spPr>
              <a:xfrm>
                <a:off x="438150" y="268605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AAF3A17-74E1-400B-821F-82C5F97CE003}"/>
                  </a:ext>
                </a:extLst>
              </p:cNvPr>
              <p:cNvCxnSpPr/>
              <p:nvPr/>
            </p:nvCxnSpPr>
            <p:spPr>
              <a:xfrm>
                <a:off x="438150" y="160020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Freeform: Shape 23">
                <a:extLst>
                  <a:ext uri="{FF2B5EF4-FFF2-40B4-BE49-F238E27FC236}">
                    <a16:creationId xmlns:a16="http://schemas.microsoft.com/office/drawing/2014/main" id="{450BDDB5-B3C5-4E77-834A-7A83F423ACC5}"/>
                  </a:ext>
                </a:extLst>
              </p:cNvPr>
              <p:cNvSpPr/>
              <p:nvPr/>
            </p:nvSpPr>
            <p:spPr>
              <a:xfrm>
                <a:off x="580272" y="1591183"/>
                <a:ext cx="4414748" cy="4371468"/>
              </a:xfrm>
              <a:custGeom>
                <a:avLst/>
                <a:gdLst>
                  <a:gd name="connsiteX0" fmla="*/ 0 w 4391779"/>
                  <a:gd name="connsiteY0" fmla="*/ 13470 h 4356870"/>
                  <a:gd name="connsiteX1" fmla="*/ 1162050 w 4391779"/>
                  <a:gd name="connsiteY1" fmla="*/ 108720 h 4356870"/>
                  <a:gd name="connsiteX2" fmla="*/ 2533650 w 4391779"/>
                  <a:gd name="connsiteY2" fmla="*/ 813570 h 4356870"/>
                  <a:gd name="connsiteX3" fmla="*/ 3429000 w 4391779"/>
                  <a:gd name="connsiteY3" fmla="*/ 1632720 h 4356870"/>
                  <a:gd name="connsiteX4" fmla="*/ 4057650 w 4391779"/>
                  <a:gd name="connsiteY4" fmla="*/ 2680470 h 4356870"/>
                  <a:gd name="connsiteX5" fmla="*/ 4362450 w 4391779"/>
                  <a:gd name="connsiteY5" fmla="*/ 3785370 h 4356870"/>
                  <a:gd name="connsiteX6" fmla="*/ 4362450 w 4391779"/>
                  <a:gd name="connsiteY6" fmla="*/ 4356870 h 4356870"/>
                  <a:gd name="connsiteX0" fmla="*/ 0 w 4391779"/>
                  <a:gd name="connsiteY0" fmla="*/ 9018 h 4352418"/>
                  <a:gd name="connsiteX1" fmla="*/ 1181100 w 4391779"/>
                  <a:gd name="connsiteY1" fmla="*/ 123318 h 4352418"/>
                  <a:gd name="connsiteX2" fmla="*/ 2533650 w 4391779"/>
                  <a:gd name="connsiteY2" fmla="*/ 809118 h 4352418"/>
                  <a:gd name="connsiteX3" fmla="*/ 3429000 w 4391779"/>
                  <a:gd name="connsiteY3" fmla="*/ 1628268 h 4352418"/>
                  <a:gd name="connsiteX4" fmla="*/ 4057650 w 4391779"/>
                  <a:gd name="connsiteY4" fmla="*/ 2676018 h 4352418"/>
                  <a:gd name="connsiteX5" fmla="*/ 4362450 w 4391779"/>
                  <a:gd name="connsiteY5" fmla="*/ 3780918 h 4352418"/>
                  <a:gd name="connsiteX6" fmla="*/ 4362450 w 4391779"/>
                  <a:gd name="connsiteY6" fmla="*/ 4352418 h 4352418"/>
                  <a:gd name="connsiteX0" fmla="*/ 0 w 4414748"/>
                  <a:gd name="connsiteY0" fmla="*/ 9018 h 4371468"/>
                  <a:gd name="connsiteX1" fmla="*/ 1181100 w 4414748"/>
                  <a:gd name="connsiteY1" fmla="*/ 123318 h 4371468"/>
                  <a:gd name="connsiteX2" fmla="*/ 2533650 w 4414748"/>
                  <a:gd name="connsiteY2" fmla="*/ 809118 h 4371468"/>
                  <a:gd name="connsiteX3" fmla="*/ 3429000 w 4414748"/>
                  <a:gd name="connsiteY3" fmla="*/ 1628268 h 4371468"/>
                  <a:gd name="connsiteX4" fmla="*/ 4057650 w 4414748"/>
                  <a:gd name="connsiteY4" fmla="*/ 2676018 h 4371468"/>
                  <a:gd name="connsiteX5" fmla="*/ 4362450 w 4414748"/>
                  <a:gd name="connsiteY5" fmla="*/ 3780918 h 4371468"/>
                  <a:gd name="connsiteX6" fmla="*/ 4400550 w 4414748"/>
                  <a:gd name="connsiteY6" fmla="*/ 4371468 h 4371468"/>
                  <a:gd name="connsiteX0" fmla="*/ 0 w 4414748"/>
                  <a:gd name="connsiteY0" fmla="*/ 9018 h 4371468"/>
                  <a:gd name="connsiteX1" fmla="*/ 1181100 w 4414748"/>
                  <a:gd name="connsiteY1" fmla="*/ 123318 h 4371468"/>
                  <a:gd name="connsiteX2" fmla="*/ 2533650 w 4414748"/>
                  <a:gd name="connsiteY2" fmla="*/ 809118 h 4371468"/>
                  <a:gd name="connsiteX3" fmla="*/ 3429000 w 4414748"/>
                  <a:gd name="connsiteY3" fmla="*/ 1628268 h 4371468"/>
                  <a:gd name="connsiteX4" fmla="*/ 4057650 w 4414748"/>
                  <a:gd name="connsiteY4" fmla="*/ 2676018 h 4371468"/>
                  <a:gd name="connsiteX5" fmla="*/ 4362450 w 4414748"/>
                  <a:gd name="connsiteY5" fmla="*/ 3780918 h 4371468"/>
                  <a:gd name="connsiteX6" fmla="*/ 4400550 w 4414748"/>
                  <a:gd name="connsiteY6" fmla="*/ 4371468 h 4371468"/>
                  <a:gd name="connsiteX0" fmla="*/ 0 w 4414748"/>
                  <a:gd name="connsiteY0" fmla="*/ 9018 h 4371468"/>
                  <a:gd name="connsiteX1" fmla="*/ 1162050 w 4414748"/>
                  <a:gd name="connsiteY1" fmla="*/ 123318 h 4371468"/>
                  <a:gd name="connsiteX2" fmla="*/ 2533650 w 4414748"/>
                  <a:gd name="connsiteY2" fmla="*/ 809118 h 4371468"/>
                  <a:gd name="connsiteX3" fmla="*/ 3429000 w 4414748"/>
                  <a:gd name="connsiteY3" fmla="*/ 1628268 h 4371468"/>
                  <a:gd name="connsiteX4" fmla="*/ 4057650 w 4414748"/>
                  <a:gd name="connsiteY4" fmla="*/ 2676018 h 4371468"/>
                  <a:gd name="connsiteX5" fmla="*/ 4362450 w 4414748"/>
                  <a:gd name="connsiteY5" fmla="*/ 3780918 h 4371468"/>
                  <a:gd name="connsiteX6" fmla="*/ 4400550 w 4414748"/>
                  <a:gd name="connsiteY6" fmla="*/ 4371468 h 437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4748" h="4371468">
                    <a:moveTo>
                      <a:pt x="0" y="9018"/>
                    </a:moveTo>
                    <a:cubicBezTo>
                      <a:pt x="369887" y="-10032"/>
                      <a:pt x="739775" y="-10032"/>
                      <a:pt x="1162050" y="123318"/>
                    </a:cubicBezTo>
                    <a:cubicBezTo>
                      <a:pt x="1584325" y="256668"/>
                      <a:pt x="2155825" y="558293"/>
                      <a:pt x="2533650" y="809118"/>
                    </a:cubicBezTo>
                    <a:cubicBezTo>
                      <a:pt x="2911475" y="1059943"/>
                      <a:pt x="3175000" y="1317118"/>
                      <a:pt x="3429000" y="1628268"/>
                    </a:cubicBezTo>
                    <a:cubicBezTo>
                      <a:pt x="3683000" y="1939418"/>
                      <a:pt x="3902075" y="2317243"/>
                      <a:pt x="4057650" y="2676018"/>
                    </a:cubicBezTo>
                    <a:cubicBezTo>
                      <a:pt x="4213225" y="3034793"/>
                      <a:pt x="4305300" y="3498343"/>
                      <a:pt x="4362450" y="3780918"/>
                    </a:cubicBezTo>
                    <a:cubicBezTo>
                      <a:pt x="4419600" y="4063493"/>
                      <a:pt x="4425950" y="4225418"/>
                      <a:pt x="4400550" y="4371468"/>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25" name="Freeform: Shape 24">
                <a:extLst>
                  <a:ext uri="{FF2B5EF4-FFF2-40B4-BE49-F238E27FC236}">
                    <a16:creationId xmlns:a16="http://schemas.microsoft.com/office/drawing/2014/main" id="{A1C3DA3F-E31F-4CE4-852C-D4F65A8DA737}"/>
                  </a:ext>
                </a:extLst>
              </p:cNvPr>
              <p:cNvSpPr/>
              <p:nvPr/>
            </p:nvSpPr>
            <p:spPr>
              <a:xfrm>
                <a:off x="590550" y="1314450"/>
                <a:ext cx="4670305" cy="4610100"/>
              </a:xfrm>
              <a:custGeom>
                <a:avLst/>
                <a:gdLst>
                  <a:gd name="connsiteX0" fmla="*/ 0 w 4638315"/>
                  <a:gd name="connsiteY0" fmla="*/ 0 h 4610100"/>
                  <a:gd name="connsiteX1" fmla="*/ 1009650 w 4638315"/>
                  <a:gd name="connsiteY1" fmla="*/ 95250 h 4610100"/>
                  <a:gd name="connsiteX2" fmla="*/ 2133600 w 4638315"/>
                  <a:gd name="connsiteY2" fmla="*/ 476250 h 4610100"/>
                  <a:gd name="connsiteX3" fmla="*/ 3009900 w 4638315"/>
                  <a:gd name="connsiteY3" fmla="*/ 1028700 h 4610100"/>
                  <a:gd name="connsiteX4" fmla="*/ 3790950 w 4638315"/>
                  <a:gd name="connsiteY4" fmla="*/ 1847850 h 4610100"/>
                  <a:gd name="connsiteX5" fmla="*/ 4248150 w 4638315"/>
                  <a:gd name="connsiteY5" fmla="*/ 2686050 h 4610100"/>
                  <a:gd name="connsiteX6" fmla="*/ 4533900 w 4638315"/>
                  <a:gd name="connsiteY6" fmla="*/ 3524250 h 4610100"/>
                  <a:gd name="connsiteX7" fmla="*/ 4629150 w 4638315"/>
                  <a:gd name="connsiteY7" fmla="*/ 4210050 h 4610100"/>
                  <a:gd name="connsiteX8" fmla="*/ 4629150 w 4638315"/>
                  <a:gd name="connsiteY8" fmla="*/ 4610100 h 4610100"/>
                  <a:gd name="connsiteX0" fmla="*/ 0 w 4638315"/>
                  <a:gd name="connsiteY0" fmla="*/ 0 h 4610100"/>
                  <a:gd name="connsiteX1" fmla="*/ 1009650 w 4638315"/>
                  <a:gd name="connsiteY1" fmla="*/ 95250 h 4610100"/>
                  <a:gd name="connsiteX2" fmla="*/ 2133600 w 4638315"/>
                  <a:gd name="connsiteY2" fmla="*/ 476250 h 4610100"/>
                  <a:gd name="connsiteX3" fmla="*/ 3009900 w 4638315"/>
                  <a:gd name="connsiteY3" fmla="*/ 1028700 h 4610100"/>
                  <a:gd name="connsiteX4" fmla="*/ 3790950 w 4638315"/>
                  <a:gd name="connsiteY4" fmla="*/ 1847850 h 4610100"/>
                  <a:gd name="connsiteX5" fmla="*/ 4305300 w 4638315"/>
                  <a:gd name="connsiteY5" fmla="*/ 2647950 h 4610100"/>
                  <a:gd name="connsiteX6" fmla="*/ 4533900 w 4638315"/>
                  <a:gd name="connsiteY6" fmla="*/ 3524250 h 4610100"/>
                  <a:gd name="connsiteX7" fmla="*/ 4629150 w 4638315"/>
                  <a:gd name="connsiteY7" fmla="*/ 4210050 h 4610100"/>
                  <a:gd name="connsiteX8" fmla="*/ 4629150 w 4638315"/>
                  <a:gd name="connsiteY8" fmla="*/ 4610100 h 4610100"/>
                  <a:gd name="connsiteX0" fmla="*/ 0 w 4634524"/>
                  <a:gd name="connsiteY0" fmla="*/ 0 h 4610100"/>
                  <a:gd name="connsiteX1" fmla="*/ 1009650 w 4634524"/>
                  <a:gd name="connsiteY1" fmla="*/ 95250 h 4610100"/>
                  <a:gd name="connsiteX2" fmla="*/ 2133600 w 4634524"/>
                  <a:gd name="connsiteY2" fmla="*/ 476250 h 4610100"/>
                  <a:gd name="connsiteX3" fmla="*/ 3009900 w 4634524"/>
                  <a:gd name="connsiteY3" fmla="*/ 1028700 h 4610100"/>
                  <a:gd name="connsiteX4" fmla="*/ 3790950 w 4634524"/>
                  <a:gd name="connsiteY4" fmla="*/ 1847850 h 4610100"/>
                  <a:gd name="connsiteX5" fmla="*/ 4305300 w 4634524"/>
                  <a:gd name="connsiteY5" fmla="*/ 2647950 h 4610100"/>
                  <a:gd name="connsiteX6" fmla="*/ 4591050 w 4634524"/>
                  <a:gd name="connsiteY6" fmla="*/ 3486150 h 4610100"/>
                  <a:gd name="connsiteX7" fmla="*/ 4629150 w 4634524"/>
                  <a:gd name="connsiteY7" fmla="*/ 4210050 h 4610100"/>
                  <a:gd name="connsiteX8" fmla="*/ 4629150 w 4634524"/>
                  <a:gd name="connsiteY8" fmla="*/ 4610100 h 4610100"/>
                  <a:gd name="connsiteX0" fmla="*/ 0 w 4649562"/>
                  <a:gd name="connsiteY0" fmla="*/ 0 h 4610100"/>
                  <a:gd name="connsiteX1" fmla="*/ 1009650 w 4649562"/>
                  <a:gd name="connsiteY1" fmla="*/ 95250 h 4610100"/>
                  <a:gd name="connsiteX2" fmla="*/ 2133600 w 4649562"/>
                  <a:gd name="connsiteY2" fmla="*/ 476250 h 4610100"/>
                  <a:gd name="connsiteX3" fmla="*/ 3009900 w 4649562"/>
                  <a:gd name="connsiteY3" fmla="*/ 1028700 h 4610100"/>
                  <a:gd name="connsiteX4" fmla="*/ 3790950 w 4649562"/>
                  <a:gd name="connsiteY4" fmla="*/ 1847850 h 4610100"/>
                  <a:gd name="connsiteX5" fmla="*/ 4305300 w 4649562"/>
                  <a:gd name="connsiteY5" fmla="*/ 2647950 h 4610100"/>
                  <a:gd name="connsiteX6" fmla="*/ 4591050 w 4649562"/>
                  <a:gd name="connsiteY6" fmla="*/ 3486150 h 4610100"/>
                  <a:gd name="connsiteX7" fmla="*/ 4648200 w 4649562"/>
                  <a:gd name="connsiteY7" fmla="*/ 4114800 h 4610100"/>
                  <a:gd name="connsiteX8" fmla="*/ 4629150 w 4649562"/>
                  <a:gd name="connsiteY8" fmla="*/ 4610100 h 4610100"/>
                  <a:gd name="connsiteX0" fmla="*/ 0 w 4651858"/>
                  <a:gd name="connsiteY0" fmla="*/ 0 h 4610100"/>
                  <a:gd name="connsiteX1" fmla="*/ 1009650 w 4651858"/>
                  <a:gd name="connsiteY1" fmla="*/ 95250 h 4610100"/>
                  <a:gd name="connsiteX2" fmla="*/ 2133600 w 4651858"/>
                  <a:gd name="connsiteY2" fmla="*/ 476250 h 4610100"/>
                  <a:gd name="connsiteX3" fmla="*/ 3009900 w 4651858"/>
                  <a:gd name="connsiteY3" fmla="*/ 1028700 h 4610100"/>
                  <a:gd name="connsiteX4" fmla="*/ 3790950 w 4651858"/>
                  <a:gd name="connsiteY4" fmla="*/ 1847850 h 4610100"/>
                  <a:gd name="connsiteX5" fmla="*/ 4305300 w 4651858"/>
                  <a:gd name="connsiteY5" fmla="*/ 2647950 h 4610100"/>
                  <a:gd name="connsiteX6" fmla="*/ 4552950 w 4651858"/>
                  <a:gd name="connsiteY6" fmla="*/ 3429000 h 4610100"/>
                  <a:gd name="connsiteX7" fmla="*/ 4648200 w 4651858"/>
                  <a:gd name="connsiteY7" fmla="*/ 4114800 h 4610100"/>
                  <a:gd name="connsiteX8" fmla="*/ 4629150 w 4651858"/>
                  <a:gd name="connsiteY8" fmla="*/ 4610100 h 4610100"/>
                  <a:gd name="connsiteX0" fmla="*/ 0 w 4670305"/>
                  <a:gd name="connsiteY0" fmla="*/ 0 h 4610100"/>
                  <a:gd name="connsiteX1" fmla="*/ 1009650 w 4670305"/>
                  <a:gd name="connsiteY1" fmla="*/ 95250 h 4610100"/>
                  <a:gd name="connsiteX2" fmla="*/ 2133600 w 4670305"/>
                  <a:gd name="connsiteY2" fmla="*/ 476250 h 4610100"/>
                  <a:gd name="connsiteX3" fmla="*/ 3009900 w 4670305"/>
                  <a:gd name="connsiteY3" fmla="*/ 1028700 h 4610100"/>
                  <a:gd name="connsiteX4" fmla="*/ 3790950 w 4670305"/>
                  <a:gd name="connsiteY4" fmla="*/ 1847850 h 4610100"/>
                  <a:gd name="connsiteX5" fmla="*/ 4305300 w 4670305"/>
                  <a:gd name="connsiteY5" fmla="*/ 2647950 h 4610100"/>
                  <a:gd name="connsiteX6" fmla="*/ 4552950 w 4670305"/>
                  <a:gd name="connsiteY6" fmla="*/ 3429000 h 4610100"/>
                  <a:gd name="connsiteX7" fmla="*/ 4648200 w 4670305"/>
                  <a:gd name="connsiteY7" fmla="*/ 4114800 h 4610100"/>
                  <a:gd name="connsiteX8" fmla="*/ 4667250 w 4670305"/>
                  <a:gd name="connsiteY8" fmla="*/ 4610100 h 46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70305" h="4610100">
                    <a:moveTo>
                      <a:pt x="0" y="0"/>
                    </a:moveTo>
                    <a:cubicBezTo>
                      <a:pt x="327025" y="7937"/>
                      <a:pt x="654050" y="15875"/>
                      <a:pt x="1009650" y="95250"/>
                    </a:cubicBezTo>
                    <a:cubicBezTo>
                      <a:pt x="1365250" y="174625"/>
                      <a:pt x="1800225" y="320675"/>
                      <a:pt x="2133600" y="476250"/>
                    </a:cubicBezTo>
                    <a:cubicBezTo>
                      <a:pt x="2466975" y="631825"/>
                      <a:pt x="2733675" y="800100"/>
                      <a:pt x="3009900" y="1028700"/>
                    </a:cubicBezTo>
                    <a:cubicBezTo>
                      <a:pt x="3286125" y="1257300"/>
                      <a:pt x="3575050" y="1577975"/>
                      <a:pt x="3790950" y="1847850"/>
                    </a:cubicBezTo>
                    <a:cubicBezTo>
                      <a:pt x="4006850" y="2117725"/>
                      <a:pt x="4178300" y="2384425"/>
                      <a:pt x="4305300" y="2647950"/>
                    </a:cubicBezTo>
                    <a:cubicBezTo>
                      <a:pt x="4432300" y="2911475"/>
                      <a:pt x="4495800" y="3184525"/>
                      <a:pt x="4552950" y="3429000"/>
                    </a:cubicBezTo>
                    <a:cubicBezTo>
                      <a:pt x="4610100" y="3673475"/>
                      <a:pt x="4629150" y="3917950"/>
                      <a:pt x="4648200" y="4114800"/>
                    </a:cubicBezTo>
                    <a:cubicBezTo>
                      <a:pt x="4667250" y="4311650"/>
                      <a:pt x="4675187" y="4500562"/>
                      <a:pt x="4667250" y="4610100"/>
                    </a:cubicBezTo>
                  </a:path>
                </a:pathLst>
              </a:custGeom>
              <a:noFill/>
              <a:ln w="76200">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35AB7A8A-DC3C-44C0-8086-A23F1BF5A06E}"/>
                  </a:ext>
                </a:extLst>
              </p:cNvPr>
              <p:cNvSpPr/>
              <p:nvPr/>
            </p:nvSpPr>
            <p:spPr>
              <a:xfrm>
                <a:off x="514351" y="1173618"/>
                <a:ext cx="152400" cy="17144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A7919B4A-828A-48D5-8EDA-937DEF550C57}"/>
                  </a:ext>
                </a:extLst>
              </p:cNvPr>
              <p:cNvCxnSpPr>
                <a:cxnSpLocks/>
              </p:cNvCxnSpPr>
              <p:nvPr/>
            </p:nvCxnSpPr>
            <p:spPr>
              <a:xfrm flipV="1">
                <a:off x="627903" y="1145480"/>
                <a:ext cx="1689989" cy="4678807"/>
              </a:xfrm>
              <a:prstGeom prst="line">
                <a:avLst/>
              </a:prstGeom>
              <a:ln w="28575">
                <a:solidFill>
                  <a:schemeClr val="accent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EC813E5C-7D19-4AA1-8146-228AA500481C}"/>
                  </a:ext>
                </a:extLst>
              </p:cNvPr>
              <p:cNvSpPr txBox="1"/>
              <p:nvPr/>
            </p:nvSpPr>
            <p:spPr>
              <a:xfrm>
                <a:off x="2555264" y="3441630"/>
                <a:ext cx="1805357" cy="1201173"/>
              </a:xfrm>
              <a:prstGeom prst="rect">
                <a:avLst/>
              </a:prstGeom>
              <a:noFill/>
            </p:spPr>
            <p:txBody>
              <a:bodyPr wrap="square" rtlCol="0">
                <a:spAutoFit/>
              </a:bodyPr>
              <a:lstStyle/>
              <a:p>
                <a:r>
                  <a:rPr lang="en-US" sz="1400" b="1" dirty="0">
                    <a:solidFill>
                      <a:srgbClr val="FF0000"/>
                    </a:solidFill>
                  </a:rPr>
                  <a:t>Surface of Earth</a:t>
                </a:r>
              </a:p>
            </p:txBody>
          </p:sp>
          <p:sp>
            <p:nvSpPr>
              <p:cNvPr id="29" name="TextBox 28">
                <a:extLst>
                  <a:ext uri="{FF2B5EF4-FFF2-40B4-BE49-F238E27FC236}">
                    <a16:creationId xmlns:a16="http://schemas.microsoft.com/office/drawing/2014/main" id="{97DE3BB6-8BAB-404D-958E-2414F3503EB9}"/>
                  </a:ext>
                </a:extLst>
              </p:cNvPr>
              <p:cNvSpPr txBox="1"/>
              <p:nvPr/>
            </p:nvSpPr>
            <p:spPr>
              <a:xfrm>
                <a:off x="3972878" y="1367182"/>
                <a:ext cx="2817687" cy="1201173"/>
              </a:xfrm>
              <a:prstGeom prst="rect">
                <a:avLst/>
              </a:prstGeom>
              <a:noFill/>
            </p:spPr>
            <p:txBody>
              <a:bodyPr wrap="square" rtlCol="0">
                <a:spAutoFit/>
              </a:bodyPr>
              <a:lstStyle/>
              <a:p>
                <a:r>
                  <a:rPr lang="en-US" sz="1400" b="1" dirty="0">
                    <a:solidFill>
                      <a:srgbClr val="7030A0"/>
                    </a:solidFill>
                  </a:rPr>
                  <a:t>200 mi. high orbital track</a:t>
                </a:r>
              </a:p>
            </p:txBody>
          </p:sp>
          <p:sp>
            <p:nvSpPr>
              <p:cNvPr id="30" name="TextBox 29">
                <a:extLst>
                  <a:ext uri="{FF2B5EF4-FFF2-40B4-BE49-F238E27FC236}">
                    <a16:creationId xmlns:a16="http://schemas.microsoft.com/office/drawing/2014/main" id="{A98DF74F-D8B6-42C0-8737-50EE854BABC7}"/>
                  </a:ext>
                </a:extLst>
              </p:cNvPr>
              <p:cNvSpPr txBox="1"/>
              <p:nvPr/>
            </p:nvSpPr>
            <p:spPr>
              <a:xfrm>
                <a:off x="514351" y="536914"/>
                <a:ext cx="1807386" cy="685292"/>
              </a:xfrm>
              <a:prstGeom prst="rect">
                <a:avLst/>
              </a:prstGeom>
              <a:noFill/>
            </p:spPr>
            <p:txBody>
              <a:bodyPr wrap="square" rtlCol="0">
                <a:spAutoFit/>
              </a:bodyPr>
              <a:lstStyle/>
              <a:p>
                <a:r>
                  <a:rPr lang="en-US" sz="1400" b="1" dirty="0">
                    <a:solidFill>
                      <a:srgbClr val="FFFF00"/>
                    </a:solidFill>
                  </a:rPr>
                  <a:t>Satellite</a:t>
                </a:r>
              </a:p>
            </p:txBody>
          </p:sp>
        </p:grpSp>
        <p:cxnSp>
          <p:nvCxnSpPr>
            <p:cNvPr id="36" name="Straight Arrow Connector 35">
              <a:extLst>
                <a:ext uri="{FF2B5EF4-FFF2-40B4-BE49-F238E27FC236}">
                  <a16:creationId xmlns:a16="http://schemas.microsoft.com/office/drawing/2014/main" id="{DD0B86D7-51A5-4CE2-946C-A5A592EAD759}"/>
                </a:ext>
              </a:extLst>
            </p:cNvPr>
            <p:cNvCxnSpPr>
              <a:cxnSpLocks/>
            </p:cNvCxnSpPr>
            <p:nvPr/>
          </p:nvCxnSpPr>
          <p:spPr>
            <a:xfrm>
              <a:off x="8893386" y="1606361"/>
              <a:ext cx="805967" cy="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B6F0F367-A15D-4D78-907F-980940C4BB0B}"/>
                </a:ext>
              </a:extLst>
            </p:cNvPr>
            <p:cNvCxnSpPr>
              <a:cxnSpLocks/>
            </p:cNvCxnSpPr>
            <p:nvPr/>
          </p:nvCxnSpPr>
          <p:spPr>
            <a:xfrm>
              <a:off x="9699353" y="1596753"/>
              <a:ext cx="0" cy="244756"/>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95699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59E922-F02C-4B0A-B9D4-0D9DC17E9AEC}"/>
              </a:ext>
            </a:extLst>
          </p:cNvPr>
          <p:cNvSpPr>
            <a:spLocks noGrp="1"/>
          </p:cNvSpPr>
          <p:nvPr>
            <p:ph type="sldNum" sz="quarter" idx="12"/>
          </p:nvPr>
        </p:nvSpPr>
        <p:spPr/>
        <p:txBody>
          <a:bodyPr/>
          <a:lstStyle/>
          <a:p>
            <a:fld id="{6659D5B6-3253-45CB-9F23-8B577146FC8E}" type="slidenum">
              <a:rPr lang="en-US" smtClean="0"/>
              <a:t>7</a:t>
            </a:fld>
            <a:endParaRPr lang="en-US"/>
          </a:p>
        </p:txBody>
      </p:sp>
      <p:sp>
        <p:nvSpPr>
          <p:cNvPr id="3" name="TextBox 2">
            <a:extLst>
              <a:ext uri="{FF2B5EF4-FFF2-40B4-BE49-F238E27FC236}">
                <a16:creationId xmlns:a16="http://schemas.microsoft.com/office/drawing/2014/main" id="{9DB5231B-0386-4299-BEF5-6F8B5FA7D663}"/>
              </a:ext>
            </a:extLst>
          </p:cNvPr>
          <p:cNvSpPr txBox="1"/>
          <p:nvPr/>
        </p:nvSpPr>
        <p:spPr>
          <a:xfrm>
            <a:off x="928472" y="564515"/>
            <a:ext cx="10425325" cy="2677656"/>
          </a:xfrm>
          <a:prstGeom prst="rect">
            <a:avLst/>
          </a:prstGeom>
          <a:noFill/>
        </p:spPr>
        <p:txBody>
          <a:bodyPr wrap="square" rtlCol="0">
            <a:spAutoFit/>
          </a:bodyPr>
          <a:lstStyle/>
          <a:p>
            <a:r>
              <a:rPr lang="en-US" sz="2400" dirty="0"/>
              <a:t>Since the fall time from 200 </a:t>
            </a:r>
            <a:r>
              <a:rPr lang="en-US" sz="2400" dirty="0" err="1"/>
              <a:t>nmi</a:t>
            </a:r>
            <a:r>
              <a:rPr lang="en-US" sz="2400" dirty="0"/>
              <a:t> will be used as the reference time in this example, the </a:t>
            </a:r>
            <a:r>
              <a:rPr lang="en-US" sz="2400" u="sng" dirty="0"/>
              <a:t>vertical</a:t>
            </a:r>
            <a:r>
              <a:rPr lang="en-US" sz="2400" dirty="0"/>
              <a:t> </a:t>
            </a:r>
            <a:r>
              <a:rPr lang="en-US" sz="2400" u="sng" dirty="0"/>
              <a:t>displacement</a:t>
            </a:r>
            <a:r>
              <a:rPr lang="en-US" sz="2400" dirty="0"/>
              <a:t> will always be 200 </a:t>
            </a:r>
            <a:r>
              <a:rPr lang="en-US" sz="2400" dirty="0" err="1"/>
              <a:t>nmi</a:t>
            </a:r>
            <a:r>
              <a:rPr lang="en-US" sz="2400" dirty="0"/>
              <a:t>. </a:t>
            </a:r>
          </a:p>
          <a:p>
            <a:endParaRPr lang="en-US" sz="2400" dirty="0"/>
          </a:p>
          <a:p>
            <a:r>
              <a:rPr lang="en-US" sz="2400" dirty="0"/>
              <a:t>Since the satellite’s orbital velocity is constant (we will assume a circular orbit), the </a:t>
            </a:r>
            <a:r>
              <a:rPr lang="en-US" sz="2400" u="sng" dirty="0"/>
              <a:t>horizontal</a:t>
            </a:r>
            <a:r>
              <a:rPr lang="en-US" sz="2400" dirty="0"/>
              <a:t> </a:t>
            </a:r>
            <a:r>
              <a:rPr lang="en-US" sz="2400" u="sng" dirty="0"/>
              <a:t>displacement</a:t>
            </a:r>
            <a:r>
              <a:rPr lang="en-US" sz="2400" dirty="0"/>
              <a:t> (=  Fall Time  x  Orbital Velocity) will also be the same for each graphing step…</a:t>
            </a:r>
          </a:p>
          <a:p>
            <a:endParaRPr lang="en-US" sz="2400" dirty="0"/>
          </a:p>
        </p:txBody>
      </p:sp>
      <p:grpSp>
        <p:nvGrpSpPr>
          <p:cNvPr id="6" name="Group 5">
            <a:extLst>
              <a:ext uri="{FF2B5EF4-FFF2-40B4-BE49-F238E27FC236}">
                <a16:creationId xmlns:a16="http://schemas.microsoft.com/office/drawing/2014/main" id="{CF747EB7-B12B-4DE6-88D0-EDF51D0C2EE9}"/>
              </a:ext>
            </a:extLst>
          </p:cNvPr>
          <p:cNvGrpSpPr/>
          <p:nvPr/>
        </p:nvGrpSpPr>
        <p:grpSpPr>
          <a:xfrm>
            <a:off x="2512255" y="3443501"/>
            <a:ext cx="7167490" cy="2078222"/>
            <a:chOff x="1862892" y="1968600"/>
            <a:chExt cx="8012503" cy="2551265"/>
          </a:xfrm>
        </p:grpSpPr>
        <p:pic>
          <p:nvPicPr>
            <p:cNvPr id="7" name="Picture 6">
              <a:extLst>
                <a:ext uri="{FF2B5EF4-FFF2-40B4-BE49-F238E27FC236}">
                  <a16:creationId xmlns:a16="http://schemas.microsoft.com/office/drawing/2014/main" id="{406C01A4-28CC-4A51-9FC6-B796BB2FF2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2892" y="2145633"/>
              <a:ext cx="1002632" cy="1002632"/>
            </a:xfrm>
            <a:prstGeom prst="rect">
              <a:avLst/>
            </a:prstGeom>
          </p:spPr>
        </p:pic>
        <p:pic>
          <p:nvPicPr>
            <p:cNvPr id="8" name="Picture 7">
              <a:extLst>
                <a:ext uri="{FF2B5EF4-FFF2-40B4-BE49-F238E27FC236}">
                  <a16:creationId xmlns:a16="http://schemas.microsoft.com/office/drawing/2014/main" id="{FF937B01-B756-4575-BF27-70D498D4AF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1824" y="3517233"/>
              <a:ext cx="1002632" cy="1002632"/>
            </a:xfrm>
            <a:prstGeom prst="rect">
              <a:avLst/>
            </a:prstGeom>
          </p:spPr>
        </p:pic>
        <p:cxnSp>
          <p:nvCxnSpPr>
            <p:cNvPr id="9" name="Straight Arrow Connector 8">
              <a:extLst>
                <a:ext uri="{FF2B5EF4-FFF2-40B4-BE49-F238E27FC236}">
                  <a16:creationId xmlns:a16="http://schemas.microsoft.com/office/drawing/2014/main" id="{4E1FECA1-7BE7-41FD-A66D-B22FF61F9A57}"/>
                </a:ext>
              </a:extLst>
            </p:cNvPr>
            <p:cNvCxnSpPr/>
            <p:nvPr/>
          </p:nvCxnSpPr>
          <p:spPr>
            <a:xfrm>
              <a:off x="2614866" y="2646949"/>
              <a:ext cx="5438274"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A278D89-EB23-415C-9A00-8830F3047FAA}"/>
                </a:ext>
              </a:extLst>
            </p:cNvPr>
            <p:cNvCxnSpPr>
              <a:cxnSpLocks/>
            </p:cNvCxnSpPr>
            <p:nvPr/>
          </p:nvCxnSpPr>
          <p:spPr>
            <a:xfrm>
              <a:off x="8053140" y="2703096"/>
              <a:ext cx="0" cy="1002631"/>
            </a:xfrm>
            <a:prstGeom prst="straightConnector1">
              <a:avLst/>
            </a:pr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D53917B-BC98-47C3-B2DB-43108D54215A}"/>
                </a:ext>
              </a:extLst>
            </p:cNvPr>
            <p:cNvCxnSpPr>
              <a:cxnSpLocks/>
            </p:cNvCxnSpPr>
            <p:nvPr/>
          </p:nvCxnSpPr>
          <p:spPr>
            <a:xfrm>
              <a:off x="2614866" y="2646949"/>
              <a:ext cx="5438274" cy="1002632"/>
            </a:xfrm>
            <a:prstGeom prst="straightConnector1">
              <a:avLst/>
            </a:prstGeom>
            <a:ln w="762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29A80CE-83F4-4B10-9C27-2C8A9BAB9192}"/>
                </a:ext>
              </a:extLst>
            </p:cNvPr>
            <p:cNvSpPr txBox="1"/>
            <p:nvPr/>
          </p:nvSpPr>
          <p:spPr>
            <a:xfrm>
              <a:off x="2113550" y="1968600"/>
              <a:ext cx="5939590" cy="377833"/>
            </a:xfrm>
            <a:prstGeom prst="rect">
              <a:avLst/>
            </a:prstGeom>
            <a:noFill/>
          </p:spPr>
          <p:txBody>
            <a:bodyPr wrap="square" rtlCol="0">
              <a:spAutoFit/>
            </a:bodyPr>
            <a:lstStyle/>
            <a:p>
              <a:pPr algn="ctr"/>
              <a:r>
                <a:rPr lang="en-US" sz="1400" dirty="0"/>
                <a:t>Horizontal Component  =  Fall Time  x  Orbital Velocity</a:t>
              </a:r>
            </a:p>
          </p:txBody>
        </p:sp>
        <p:sp>
          <p:nvSpPr>
            <p:cNvPr id="13" name="TextBox 12">
              <a:extLst>
                <a:ext uri="{FF2B5EF4-FFF2-40B4-BE49-F238E27FC236}">
                  <a16:creationId xmlns:a16="http://schemas.microsoft.com/office/drawing/2014/main" id="{E4F301DB-DD7A-4DE4-A0E6-72AB41484866}"/>
                </a:ext>
              </a:extLst>
            </p:cNvPr>
            <p:cNvSpPr txBox="1"/>
            <p:nvPr/>
          </p:nvSpPr>
          <p:spPr>
            <a:xfrm>
              <a:off x="8336342" y="2744169"/>
              <a:ext cx="1539053" cy="642315"/>
            </a:xfrm>
            <a:prstGeom prst="rect">
              <a:avLst/>
            </a:prstGeom>
            <a:noFill/>
          </p:spPr>
          <p:txBody>
            <a:bodyPr wrap="square" rtlCol="0">
              <a:spAutoFit/>
            </a:bodyPr>
            <a:lstStyle/>
            <a:p>
              <a:r>
                <a:rPr lang="en-US" sz="1400" dirty="0"/>
                <a:t>Height of Orbit</a:t>
              </a:r>
            </a:p>
            <a:p>
              <a:r>
                <a:rPr lang="en-US" sz="1400" dirty="0"/>
                <a:t>(200 </a:t>
              </a:r>
              <a:r>
                <a:rPr lang="en-US" sz="1400" dirty="0" err="1"/>
                <a:t>nmi</a:t>
              </a:r>
              <a:r>
                <a:rPr lang="en-US" sz="1400" dirty="0"/>
                <a:t>)</a:t>
              </a:r>
            </a:p>
          </p:txBody>
        </p:sp>
      </p:grpSp>
    </p:spTree>
    <p:extLst>
      <p:ext uri="{BB962C8B-B14F-4D97-AF65-F5344CB8AC3E}">
        <p14:creationId xmlns:p14="http://schemas.microsoft.com/office/powerpoint/2010/main" val="2047220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004E26D-A3C5-41CC-BC64-1A2BEA94C6F4}"/>
              </a:ext>
            </a:extLst>
          </p:cNvPr>
          <p:cNvSpPr txBox="1"/>
          <p:nvPr/>
        </p:nvSpPr>
        <p:spPr>
          <a:xfrm>
            <a:off x="3530641" y="183786"/>
            <a:ext cx="5130717" cy="584775"/>
          </a:xfrm>
          <a:prstGeom prst="rect">
            <a:avLst/>
          </a:prstGeom>
          <a:noFill/>
        </p:spPr>
        <p:txBody>
          <a:bodyPr wrap="square" rtlCol="0">
            <a:spAutoFit/>
          </a:bodyPr>
          <a:lstStyle/>
          <a:p>
            <a:pPr algn="ctr"/>
            <a:r>
              <a:rPr lang="en-US" sz="3200" dirty="0">
                <a:solidFill>
                  <a:srgbClr val="FF0000"/>
                </a:solidFill>
              </a:rPr>
              <a:t>Fall Time for the Satellite</a:t>
            </a:r>
          </a:p>
        </p:txBody>
      </p:sp>
      <p:grpSp>
        <p:nvGrpSpPr>
          <p:cNvPr id="5" name="Group 4">
            <a:extLst>
              <a:ext uri="{FF2B5EF4-FFF2-40B4-BE49-F238E27FC236}">
                <a16:creationId xmlns:a16="http://schemas.microsoft.com/office/drawing/2014/main" id="{4B434944-1BAC-494B-A6F5-1A5C93D016E0}"/>
              </a:ext>
            </a:extLst>
          </p:cNvPr>
          <p:cNvGrpSpPr/>
          <p:nvPr/>
        </p:nvGrpSpPr>
        <p:grpSpPr>
          <a:xfrm>
            <a:off x="930164" y="2574219"/>
            <a:ext cx="10423636" cy="1200329"/>
            <a:chOff x="930164" y="2574219"/>
            <a:chExt cx="10423636" cy="1200329"/>
          </a:xfrm>
        </p:grpSpPr>
        <p:sp>
          <p:nvSpPr>
            <p:cNvPr id="2" name="TextBox 1">
              <a:extLst>
                <a:ext uri="{FF2B5EF4-FFF2-40B4-BE49-F238E27FC236}">
                  <a16:creationId xmlns:a16="http://schemas.microsoft.com/office/drawing/2014/main" id="{10897A41-DCB7-4705-A9E6-EF8D86171096}"/>
                </a:ext>
              </a:extLst>
            </p:cNvPr>
            <p:cNvSpPr txBox="1"/>
            <p:nvPr/>
          </p:nvSpPr>
          <p:spPr>
            <a:xfrm>
              <a:off x="930164" y="3306256"/>
              <a:ext cx="5903496" cy="461665"/>
            </a:xfrm>
            <a:prstGeom prst="rect">
              <a:avLst/>
            </a:prstGeom>
            <a:noFill/>
          </p:spPr>
          <p:txBody>
            <a:bodyPr wrap="square" rtlCol="0">
              <a:spAutoFit/>
            </a:bodyPr>
            <a:lstStyle/>
            <a:p>
              <a:r>
                <a:rPr lang="en-US" sz="2400" b="1" dirty="0">
                  <a:solidFill>
                    <a:srgbClr val="0070C0"/>
                  </a:solidFill>
                </a:rPr>
                <a:t>Distance</a:t>
              </a:r>
              <a:r>
                <a:rPr lang="en-US" sz="2400" dirty="0">
                  <a:solidFill>
                    <a:srgbClr val="0070C0"/>
                  </a:solidFill>
                </a:rPr>
                <a:t>    =   </a:t>
              </a:r>
              <a:r>
                <a:rPr lang="en-US" sz="2400" dirty="0">
                  <a:solidFill>
                    <a:srgbClr val="0070C0"/>
                  </a:solidFill>
                  <a:latin typeface="Times New Roman"/>
                  <a:cs typeface="Times New Roman"/>
                </a:rPr>
                <a:t>ʃ  </a:t>
              </a:r>
              <a:r>
                <a:rPr lang="en-US" sz="2400" dirty="0">
                  <a:solidFill>
                    <a:srgbClr val="0070C0"/>
                  </a:solidFill>
                  <a:cs typeface="Times New Roman"/>
                </a:rPr>
                <a:t>Vel  dt   =    </a:t>
              </a:r>
              <a:r>
                <a:rPr lang="en-US" sz="2400" dirty="0">
                  <a:solidFill>
                    <a:srgbClr val="0070C0"/>
                  </a:solidFill>
                  <a:latin typeface="Times New Roman"/>
                  <a:cs typeface="Times New Roman"/>
                </a:rPr>
                <a:t>ʃ   </a:t>
              </a:r>
              <a:r>
                <a:rPr lang="en-US" sz="2400" dirty="0">
                  <a:solidFill>
                    <a:srgbClr val="0070C0"/>
                  </a:solidFill>
                  <a:cs typeface="Times New Roman"/>
                </a:rPr>
                <a:t>a t</a:t>
              </a:r>
              <a:r>
                <a:rPr lang="en-US" sz="2400" baseline="30000" dirty="0">
                  <a:solidFill>
                    <a:srgbClr val="0070C0"/>
                  </a:solidFill>
                  <a:cs typeface="Times New Roman"/>
                </a:rPr>
                <a:t>1    </a:t>
              </a:r>
              <a:r>
                <a:rPr lang="en-US" sz="2400" dirty="0">
                  <a:solidFill>
                    <a:srgbClr val="0070C0"/>
                  </a:solidFill>
                  <a:cs typeface="Times New Roman"/>
                </a:rPr>
                <a:t>=   a </a:t>
              </a:r>
              <a:r>
                <a:rPr lang="en-US" sz="2400" dirty="0">
                  <a:solidFill>
                    <a:srgbClr val="0070C0"/>
                  </a:solidFill>
                  <a:latin typeface="Times New Roman"/>
                  <a:cs typeface="Times New Roman"/>
                </a:rPr>
                <a:t> ʃ</a:t>
              </a:r>
              <a:r>
                <a:rPr lang="en-US" sz="2400" dirty="0">
                  <a:solidFill>
                    <a:srgbClr val="0070C0"/>
                  </a:solidFill>
                  <a:cs typeface="Times New Roman"/>
                </a:rPr>
                <a:t>  t</a:t>
              </a:r>
              <a:r>
                <a:rPr lang="en-US" sz="2400" baseline="30000" dirty="0">
                  <a:solidFill>
                    <a:srgbClr val="0070C0"/>
                  </a:solidFill>
                  <a:cs typeface="Times New Roman"/>
                </a:rPr>
                <a:t>1</a:t>
              </a:r>
              <a:endParaRPr lang="en-US" sz="2400" baseline="30000" dirty="0">
                <a:solidFill>
                  <a:srgbClr val="0070C0"/>
                </a:solidFill>
              </a:endParaRPr>
            </a:p>
          </p:txBody>
        </p:sp>
        <p:sp>
          <p:nvSpPr>
            <p:cNvPr id="3" name="TextBox 2">
              <a:extLst>
                <a:ext uri="{FF2B5EF4-FFF2-40B4-BE49-F238E27FC236}">
                  <a16:creationId xmlns:a16="http://schemas.microsoft.com/office/drawing/2014/main" id="{43F99B3F-0C15-4E3C-9BB2-2A72EDF1D450}"/>
                </a:ext>
              </a:extLst>
            </p:cNvPr>
            <p:cNvSpPr txBox="1"/>
            <p:nvPr/>
          </p:nvSpPr>
          <p:spPr>
            <a:xfrm>
              <a:off x="1070461" y="2587655"/>
              <a:ext cx="4920360" cy="461665"/>
            </a:xfrm>
            <a:prstGeom prst="rect">
              <a:avLst/>
            </a:prstGeom>
            <a:noFill/>
          </p:spPr>
          <p:txBody>
            <a:bodyPr wrap="square" rtlCol="0">
              <a:spAutoFit/>
            </a:bodyPr>
            <a:lstStyle/>
            <a:p>
              <a:r>
                <a:rPr lang="en-US" sz="2400" b="1" dirty="0">
                  <a:solidFill>
                    <a:srgbClr val="7030A0"/>
                  </a:solidFill>
                </a:rPr>
                <a:t>Velocity </a:t>
              </a:r>
              <a:r>
                <a:rPr lang="en-US" sz="2400" dirty="0">
                  <a:solidFill>
                    <a:srgbClr val="7030A0"/>
                  </a:solidFill>
                </a:rPr>
                <a:t>  =   </a:t>
              </a:r>
              <a:r>
                <a:rPr lang="en-US" sz="2400" dirty="0">
                  <a:solidFill>
                    <a:srgbClr val="7030A0"/>
                  </a:solidFill>
                  <a:latin typeface="Times New Roman"/>
                  <a:cs typeface="Times New Roman"/>
                </a:rPr>
                <a:t>ʃ</a:t>
              </a:r>
              <a:r>
                <a:rPr lang="en-US" sz="2400" dirty="0">
                  <a:solidFill>
                    <a:srgbClr val="7030A0"/>
                  </a:solidFill>
                  <a:cs typeface="Times New Roman"/>
                </a:rPr>
                <a:t> a  dt    =     a  </a:t>
              </a:r>
              <a:r>
                <a:rPr lang="en-US" sz="2400" dirty="0">
                  <a:solidFill>
                    <a:srgbClr val="7030A0"/>
                  </a:solidFill>
                  <a:latin typeface="Times New Roman"/>
                  <a:cs typeface="Times New Roman"/>
                </a:rPr>
                <a:t>ʃ </a:t>
              </a:r>
              <a:r>
                <a:rPr lang="en-US" sz="2400" dirty="0">
                  <a:solidFill>
                    <a:srgbClr val="7030A0"/>
                  </a:solidFill>
                  <a:cs typeface="Times New Roman"/>
                </a:rPr>
                <a:t>t </a:t>
              </a:r>
              <a:r>
                <a:rPr lang="en-US" sz="2400" baseline="30000" dirty="0">
                  <a:solidFill>
                    <a:srgbClr val="7030A0"/>
                  </a:solidFill>
                  <a:cs typeface="Times New Roman"/>
                </a:rPr>
                <a:t>0</a:t>
              </a:r>
              <a:r>
                <a:rPr lang="en-US" sz="2400" dirty="0">
                  <a:solidFill>
                    <a:srgbClr val="7030A0"/>
                  </a:solidFill>
                  <a:cs typeface="Times New Roman"/>
                </a:rPr>
                <a:t>  dt </a:t>
              </a:r>
            </a:p>
          </p:txBody>
        </p:sp>
        <p:sp>
          <p:nvSpPr>
            <p:cNvPr id="11" name="TextBox 10">
              <a:extLst>
                <a:ext uri="{FF2B5EF4-FFF2-40B4-BE49-F238E27FC236}">
                  <a16:creationId xmlns:a16="http://schemas.microsoft.com/office/drawing/2014/main" id="{066C91FC-7852-421B-973C-F4A8BF321D51}"/>
                </a:ext>
              </a:extLst>
            </p:cNvPr>
            <p:cNvSpPr txBox="1"/>
            <p:nvPr/>
          </p:nvSpPr>
          <p:spPr>
            <a:xfrm>
              <a:off x="6932231" y="2574219"/>
              <a:ext cx="4421569" cy="1200329"/>
            </a:xfrm>
            <a:prstGeom prst="rect">
              <a:avLst/>
            </a:prstGeom>
            <a:noFill/>
          </p:spPr>
          <p:txBody>
            <a:bodyPr wrap="square" rtlCol="0">
              <a:spAutoFit/>
            </a:bodyPr>
            <a:lstStyle/>
            <a:p>
              <a:r>
                <a:rPr lang="en-US" sz="2400" b="1" dirty="0"/>
                <a:t>Velocity</a:t>
              </a:r>
              <a:r>
                <a:rPr lang="en-US" sz="2400" dirty="0"/>
                <a:t> is the area under the acceleration curve.  </a:t>
              </a:r>
              <a:r>
                <a:rPr lang="en-US" sz="2400" b="1" dirty="0"/>
                <a:t>Distance</a:t>
              </a:r>
              <a:r>
                <a:rPr lang="en-US" sz="2400" dirty="0"/>
                <a:t> is the area under the velocity curve. </a:t>
              </a:r>
            </a:p>
          </p:txBody>
        </p:sp>
      </p:grpSp>
      <p:sp>
        <p:nvSpPr>
          <p:cNvPr id="12" name="Slide Number Placeholder 11">
            <a:extLst>
              <a:ext uri="{FF2B5EF4-FFF2-40B4-BE49-F238E27FC236}">
                <a16:creationId xmlns:a16="http://schemas.microsoft.com/office/drawing/2014/main" id="{46DDFFA9-AE31-4A0E-83D2-E6D28D6870CF}"/>
              </a:ext>
            </a:extLst>
          </p:cNvPr>
          <p:cNvSpPr>
            <a:spLocks noGrp="1"/>
          </p:cNvSpPr>
          <p:nvPr>
            <p:ph type="sldNum" sz="quarter" idx="12"/>
          </p:nvPr>
        </p:nvSpPr>
        <p:spPr/>
        <p:txBody>
          <a:bodyPr/>
          <a:lstStyle/>
          <a:p>
            <a:fld id="{6659D5B6-3253-45CB-9F23-8B577146FC8E}" type="slidenum">
              <a:rPr lang="en-US" smtClean="0"/>
              <a:t>8</a:t>
            </a:fld>
            <a:endParaRPr lang="en-US"/>
          </a:p>
        </p:txBody>
      </p:sp>
      <p:sp>
        <p:nvSpPr>
          <p:cNvPr id="13" name="TextBox 12">
            <a:extLst>
              <a:ext uri="{FF2B5EF4-FFF2-40B4-BE49-F238E27FC236}">
                <a16:creationId xmlns:a16="http://schemas.microsoft.com/office/drawing/2014/main" id="{2E7CBF45-AA43-4F9A-9DBF-FAC6E8CE4DAD}"/>
              </a:ext>
            </a:extLst>
          </p:cNvPr>
          <p:cNvSpPr txBox="1"/>
          <p:nvPr/>
        </p:nvSpPr>
        <p:spPr>
          <a:xfrm>
            <a:off x="1932939" y="6097309"/>
            <a:ext cx="8053273" cy="461665"/>
          </a:xfrm>
          <a:prstGeom prst="rect">
            <a:avLst/>
          </a:prstGeom>
          <a:noFill/>
        </p:spPr>
        <p:txBody>
          <a:bodyPr wrap="square" rtlCol="0">
            <a:spAutoFit/>
          </a:bodyPr>
          <a:lstStyle/>
          <a:p>
            <a:r>
              <a:rPr lang="en-US" sz="2400" i="1" dirty="0">
                <a:solidFill>
                  <a:srgbClr val="7030A0"/>
                </a:solidFill>
              </a:rPr>
              <a:t>See the </a:t>
            </a:r>
            <a:r>
              <a:rPr lang="en-US" sz="2400" i="1" dirty="0" err="1">
                <a:solidFill>
                  <a:srgbClr val="7030A0"/>
                </a:solidFill>
              </a:rPr>
              <a:t>LatRat</a:t>
            </a:r>
            <a:r>
              <a:rPr lang="en-US" sz="2400" i="1" dirty="0">
                <a:solidFill>
                  <a:srgbClr val="7030A0"/>
                </a:solidFill>
              </a:rPr>
              <a:t> Classroom Lesson on Mathematical Integration.</a:t>
            </a:r>
          </a:p>
        </p:txBody>
      </p:sp>
      <p:sp>
        <p:nvSpPr>
          <p:cNvPr id="14" name="TextBox 13">
            <a:extLst>
              <a:ext uri="{FF2B5EF4-FFF2-40B4-BE49-F238E27FC236}">
                <a16:creationId xmlns:a16="http://schemas.microsoft.com/office/drawing/2014/main" id="{57731FE0-5B14-4B6A-B255-A99FD7213A3B}"/>
              </a:ext>
            </a:extLst>
          </p:cNvPr>
          <p:cNvSpPr txBox="1"/>
          <p:nvPr/>
        </p:nvSpPr>
        <p:spPr>
          <a:xfrm>
            <a:off x="887960" y="854230"/>
            <a:ext cx="10717595" cy="1569660"/>
          </a:xfrm>
          <a:prstGeom prst="rect">
            <a:avLst/>
          </a:prstGeom>
          <a:noFill/>
        </p:spPr>
        <p:txBody>
          <a:bodyPr wrap="square" rtlCol="0">
            <a:spAutoFit/>
          </a:bodyPr>
          <a:lstStyle/>
          <a:p>
            <a:r>
              <a:rPr lang="en-US" sz="2400" dirty="0"/>
              <a:t>The satellite accelerates towards the center of the earth due to gravity.  From calculus, the area under the acceleration curve is velocity, and the area under the velocity curve is displacement.   The mathematical process of “integration” is used to calculate these areas, ultimately allowing us to calculate the fall time.  </a:t>
            </a:r>
          </a:p>
        </p:txBody>
      </p:sp>
      <p:grpSp>
        <p:nvGrpSpPr>
          <p:cNvPr id="17" name="Group 16">
            <a:extLst>
              <a:ext uri="{FF2B5EF4-FFF2-40B4-BE49-F238E27FC236}">
                <a16:creationId xmlns:a16="http://schemas.microsoft.com/office/drawing/2014/main" id="{53DBBA2B-3551-4745-8B72-E2A36CD45429}"/>
              </a:ext>
            </a:extLst>
          </p:cNvPr>
          <p:cNvGrpSpPr/>
          <p:nvPr/>
        </p:nvGrpSpPr>
        <p:grpSpPr>
          <a:xfrm>
            <a:off x="930164" y="3929828"/>
            <a:ext cx="10423636" cy="1785104"/>
            <a:chOff x="930164" y="3254574"/>
            <a:chExt cx="10423636" cy="1785104"/>
          </a:xfrm>
        </p:grpSpPr>
        <p:sp>
          <p:nvSpPr>
            <p:cNvPr id="16" name="TextBox 15">
              <a:extLst>
                <a:ext uri="{FF2B5EF4-FFF2-40B4-BE49-F238E27FC236}">
                  <a16:creationId xmlns:a16="http://schemas.microsoft.com/office/drawing/2014/main" id="{244D4B3D-11C3-42D1-8978-A5ED408CE0BC}"/>
                </a:ext>
              </a:extLst>
            </p:cNvPr>
            <p:cNvSpPr txBox="1"/>
            <p:nvPr/>
          </p:nvSpPr>
          <p:spPr>
            <a:xfrm>
              <a:off x="930164" y="3254574"/>
              <a:ext cx="5411450" cy="1785104"/>
            </a:xfrm>
            <a:prstGeom prst="rect">
              <a:avLst/>
            </a:prstGeom>
            <a:noFill/>
          </p:spPr>
          <p:txBody>
            <a:bodyPr wrap="square" rtlCol="0">
              <a:spAutoFit/>
            </a:bodyPr>
            <a:lstStyle/>
            <a:p>
              <a:r>
                <a:rPr lang="en-US" sz="2400" dirty="0">
                  <a:solidFill>
                    <a:srgbClr val="0070C0"/>
                  </a:solidFill>
                  <a:cs typeface="Times New Roman"/>
                </a:rPr>
                <a:t>			    t </a:t>
              </a:r>
              <a:r>
                <a:rPr lang="en-US" sz="2400" baseline="30000" dirty="0">
                  <a:solidFill>
                    <a:srgbClr val="0070C0"/>
                  </a:solidFill>
                  <a:cs typeface="Times New Roman"/>
                </a:rPr>
                <a:t>(1+1)           </a:t>
              </a:r>
            </a:p>
            <a:p>
              <a:r>
                <a:rPr lang="en-US" sz="2400" b="1" dirty="0">
                  <a:solidFill>
                    <a:srgbClr val="0070C0"/>
                  </a:solidFill>
                  <a:cs typeface="Times New Roman"/>
                </a:rPr>
                <a:t>Distance   </a:t>
              </a:r>
              <a:r>
                <a:rPr lang="en-US" sz="2400" dirty="0">
                  <a:solidFill>
                    <a:srgbClr val="0070C0"/>
                  </a:solidFill>
                  <a:cs typeface="Times New Roman"/>
                </a:rPr>
                <a:t> =     a     *      -----------</a:t>
              </a:r>
            </a:p>
            <a:p>
              <a:r>
                <a:rPr lang="en-US" sz="2400" dirty="0">
                  <a:solidFill>
                    <a:srgbClr val="0070C0"/>
                  </a:solidFill>
                  <a:cs typeface="Times New Roman"/>
                </a:rPr>
                <a:t>		                 (1+1)  </a:t>
              </a:r>
            </a:p>
            <a:p>
              <a:endParaRPr lang="en-US" sz="1400" b="1" dirty="0">
                <a:solidFill>
                  <a:srgbClr val="0070C0"/>
                </a:solidFill>
                <a:cs typeface="Times New Roman"/>
              </a:endParaRPr>
            </a:p>
            <a:p>
              <a:r>
                <a:rPr lang="en-US" sz="2400" b="1" dirty="0">
                  <a:solidFill>
                    <a:srgbClr val="0070C0"/>
                  </a:solidFill>
                  <a:cs typeface="Times New Roman"/>
                </a:rPr>
                <a:t>Distance  </a:t>
              </a:r>
              <a:r>
                <a:rPr lang="en-US" sz="2400" dirty="0">
                  <a:solidFill>
                    <a:srgbClr val="0070C0"/>
                  </a:solidFill>
                  <a:cs typeface="Times New Roman"/>
                </a:rPr>
                <a:t>  =    ½  a * t</a:t>
              </a:r>
              <a:r>
                <a:rPr lang="en-US" sz="2400" baseline="30000" dirty="0">
                  <a:solidFill>
                    <a:srgbClr val="0070C0"/>
                  </a:solidFill>
                  <a:cs typeface="Times New Roman"/>
                </a:rPr>
                <a:t>2</a:t>
              </a:r>
              <a:endParaRPr lang="en-US" sz="2400" baseline="30000" dirty="0">
                <a:solidFill>
                  <a:srgbClr val="0070C0"/>
                </a:solidFill>
              </a:endParaRPr>
            </a:p>
          </p:txBody>
        </p:sp>
        <p:sp>
          <p:nvSpPr>
            <p:cNvPr id="19" name="TextBox 18">
              <a:extLst>
                <a:ext uri="{FF2B5EF4-FFF2-40B4-BE49-F238E27FC236}">
                  <a16:creationId xmlns:a16="http://schemas.microsoft.com/office/drawing/2014/main" id="{9EB13153-1406-41FF-B557-7D9F8FF3D4A2}"/>
                </a:ext>
              </a:extLst>
            </p:cNvPr>
            <p:cNvSpPr txBox="1"/>
            <p:nvPr/>
          </p:nvSpPr>
          <p:spPr>
            <a:xfrm>
              <a:off x="6932231" y="3625898"/>
              <a:ext cx="4421569" cy="830997"/>
            </a:xfrm>
            <a:prstGeom prst="rect">
              <a:avLst/>
            </a:prstGeom>
            <a:noFill/>
          </p:spPr>
          <p:txBody>
            <a:bodyPr wrap="square" rtlCol="0">
              <a:spAutoFit/>
            </a:bodyPr>
            <a:lstStyle/>
            <a:p>
              <a:r>
                <a:rPr lang="en-US" sz="2400" dirty="0"/>
                <a:t>Recall your basic processes for analytical calculus…</a:t>
              </a:r>
            </a:p>
          </p:txBody>
        </p:sp>
      </p:grpSp>
    </p:spTree>
    <p:extLst>
      <p:ext uri="{BB962C8B-B14F-4D97-AF65-F5344CB8AC3E}">
        <p14:creationId xmlns:p14="http://schemas.microsoft.com/office/powerpoint/2010/main" val="3512098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004E26D-A3C5-41CC-BC64-1A2BEA94C6F4}"/>
              </a:ext>
            </a:extLst>
          </p:cNvPr>
          <p:cNvSpPr txBox="1"/>
          <p:nvPr/>
        </p:nvSpPr>
        <p:spPr>
          <a:xfrm>
            <a:off x="3530641" y="183786"/>
            <a:ext cx="5130717" cy="584775"/>
          </a:xfrm>
          <a:prstGeom prst="rect">
            <a:avLst/>
          </a:prstGeom>
          <a:noFill/>
        </p:spPr>
        <p:txBody>
          <a:bodyPr wrap="square" rtlCol="0">
            <a:spAutoFit/>
          </a:bodyPr>
          <a:lstStyle/>
          <a:p>
            <a:pPr algn="ctr"/>
            <a:r>
              <a:rPr lang="en-US" sz="3200" dirty="0">
                <a:solidFill>
                  <a:srgbClr val="FF0000"/>
                </a:solidFill>
              </a:rPr>
              <a:t>Fall Time for the Satellite</a:t>
            </a:r>
          </a:p>
        </p:txBody>
      </p:sp>
      <p:sp>
        <p:nvSpPr>
          <p:cNvPr id="12" name="Slide Number Placeholder 11">
            <a:extLst>
              <a:ext uri="{FF2B5EF4-FFF2-40B4-BE49-F238E27FC236}">
                <a16:creationId xmlns:a16="http://schemas.microsoft.com/office/drawing/2014/main" id="{46DDFFA9-AE31-4A0E-83D2-E6D28D6870CF}"/>
              </a:ext>
            </a:extLst>
          </p:cNvPr>
          <p:cNvSpPr>
            <a:spLocks noGrp="1"/>
          </p:cNvSpPr>
          <p:nvPr>
            <p:ph type="sldNum" sz="quarter" idx="12"/>
          </p:nvPr>
        </p:nvSpPr>
        <p:spPr/>
        <p:txBody>
          <a:bodyPr/>
          <a:lstStyle/>
          <a:p>
            <a:fld id="{6659D5B6-3253-45CB-9F23-8B577146FC8E}" type="slidenum">
              <a:rPr lang="en-US" smtClean="0"/>
              <a:t>9</a:t>
            </a:fld>
            <a:endParaRPr lang="en-US"/>
          </a:p>
        </p:txBody>
      </p:sp>
      <p:sp>
        <p:nvSpPr>
          <p:cNvPr id="13" name="TextBox 12">
            <a:extLst>
              <a:ext uri="{FF2B5EF4-FFF2-40B4-BE49-F238E27FC236}">
                <a16:creationId xmlns:a16="http://schemas.microsoft.com/office/drawing/2014/main" id="{2E7CBF45-AA43-4F9A-9DBF-FAC6E8CE4DAD}"/>
              </a:ext>
            </a:extLst>
          </p:cNvPr>
          <p:cNvSpPr txBox="1"/>
          <p:nvPr/>
        </p:nvSpPr>
        <p:spPr>
          <a:xfrm>
            <a:off x="1932939" y="6097309"/>
            <a:ext cx="8053273" cy="461665"/>
          </a:xfrm>
          <a:prstGeom prst="rect">
            <a:avLst/>
          </a:prstGeom>
          <a:noFill/>
        </p:spPr>
        <p:txBody>
          <a:bodyPr wrap="square" rtlCol="0">
            <a:spAutoFit/>
          </a:bodyPr>
          <a:lstStyle/>
          <a:p>
            <a:r>
              <a:rPr lang="en-US" sz="2400" i="1" dirty="0">
                <a:solidFill>
                  <a:srgbClr val="7030A0"/>
                </a:solidFill>
              </a:rPr>
              <a:t>See the </a:t>
            </a:r>
            <a:r>
              <a:rPr lang="en-US" sz="2400" i="1" dirty="0" err="1">
                <a:solidFill>
                  <a:srgbClr val="7030A0"/>
                </a:solidFill>
              </a:rPr>
              <a:t>LatRat</a:t>
            </a:r>
            <a:r>
              <a:rPr lang="en-US" sz="2400" i="1" dirty="0">
                <a:solidFill>
                  <a:srgbClr val="7030A0"/>
                </a:solidFill>
              </a:rPr>
              <a:t> Classroom Lesson on Mathematical Integration.</a:t>
            </a:r>
          </a:p>
        </p:txBody>
      </p:sp>
      <p:grpSp>
        <p:nvGrpSpPr>
          <p:cNvPr id="5" name="Group 4">
            <a:extLst>
              <a:ext uri="{FF2B5EF4-FFF2-40B4-BE49-F238E27FC236}">
                <a16:creationId xmlns:a16="http://schemas.microsoft.com/office/drawing/2014/main" id="{D316EADE-217C-4B2B-BFA0-178DDB07800F}"/>
              </a:ext>
            </a:extLst>
          </p:cNvPr>
          <p:cNvGrpSpPr/>
          <p:nvPr/>
        </p:nvGrpSpPr>
        <p:grpSpPr>
          <a:xfrm>
            <a:off x="2757863" y="3209302"/>
            <a:ext cx="5903495" cy="753979"/>
            <a:chOff x="3144251" y="2310063"/>
            <a:chExt cx="5903495" cy="753979"/>
          </a:xfrm>
        </p:grpSpPr>
        <p:sp>
          <p:nvSpPr>
            <p:cNvPr id="6" name="TextBox 5">
              <a:extLst>
                <a:ext uri="{FF2B5EF4-FFF2-40B4-BE49-F238E27FC236}">
                  <a16:creationId xmlns:a16="http://schemas.microsoft.com/office/drawing/2014/main" id="{D6BDA2BE-918D-423E-9503-E59C7163EC9F}"/>
                </a:ext>
              </a:extLst>
            </p:cNvPr>
            <p:cNvSpPr txBox="1"/>
            <p:nvPr/>
          </p:nvSpPr>
          <p:spPr>
            <a:xfrm>
              <a:off x="3144251" y="2468141"/>
              <a:ext cx="5903495" cy="461665"/>
            </a:xfrm>
            <a:prstGeom prst="rect">
              <a:avLst/>
            </a:prstGeom>
            <a:noFill/>
          </p:spPr>
          <p:txBody>
            <a:bodyPr wrap="square" rtlCol="0">
              <a:spAutoFit/>
            </a:bodyPr>
            <a:lstStyle/>
            <a:p>
              <a:r>
                <a:rPr lang="en-US" sz="2400" b="1" dirty="0">
                  <a:cs typeface="Times New Roman"/>
                </a:rPr>
                <a:t>Time   =            2  x  Distance  /  Acceleration</a:t>
              </a:r>
              <a:endParaRPr lang="en-US" sz="2400" b="1" dirty="0"/>
            </a:p>
          </p:txBody>
        </p:sp>
        <p:grpSp>
          <p:nvGrpSpPr>
            <p:cNvPr id="7" name="Group 6">
              <a:extLst>
                <a:ext uri="{FF2B5EF4-FFF2-40B4-BE49-F238E27FC236}">
                  <a16:creationId xmlns:a16="http://schemas.microsoft.com/office/drawing/2014/main" id="{0FA94C6A-5CAF-42AA-BDF5-E7B11FEC19CC}"/>
                </a:ext>
              </a:extLst>
            </p:cNvPr>
            <p:cNvGrpSpPr/>
            <p:nvPr/>
          </p:nvGrpSpPr>
          <p:grpSpPr>
            <a:xfrm>
              <a:off x="4443663" y="2310063"/>
              <a:ext cx="4459705" cy="753979"/>
              <a:chOff x="4443663" y="2310063"/>
              <a:chExt cx="4459705" cy="753979"/>
            </a:xfrm>
          </p:grpSpPr>
          <p:cxnSp>
            <p:nvCxnSpPr>
              <p:cNvPr id="8" name="Straight Connector 7">
                <a:extLst>
                  <a:ext uri="{FF2B5EF4-FFF2-40B4-BE49-F238E27FC236}">
                    <a16:creationId xmlns:a16="http://schemas.microsoft.com/office/drawing/2014/main" id="{C782B75D-A3C3-4B96-91E7-8B8BFEF3C82F}"/>
                  </a:ext>
                </a:extLst>
              </p:cNvPr>
              <p:cNvCxnSpPr/>
              <p:nvPr/>
            </p:nvCxnSpPr>
            <p:spPr>
              <a:xfrm>
                <a:off x="4443663" y="2698973"/>
                <a:ext cx="144379" cy="3490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348964A-2F3E-4693-9799-9060E832BC4D}"/>
                  </a:ext>
                </a:extLst>
              </p:cNvPr>
              <p:cNvCxnSpPr/>
              <p:nvPr/>
            </p:nvCxnSpPr>
            <p:spPr>
              <a:xfrm flipV="1">
                <a:off x="4588042" y="2310063"/>
                <a:ext cx="128337" cy="75397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3EABE44-482D-4CA5-B51D-0BAC2472AD6C}"/>
                  </a:ext>
                </a:extLst>
              </p:cNvPr>
              <p:cNvCxnSpPr>
                <a:cxnSpLocks/>
              </p:cNvCxnSpPr>
              <p:nvPr/>
            </p:nvCxnSpPr>
            <p:spPr>
              <a:xfrm>
                <a:off x="4716379" y="2326105"/>
                <a:ext cx="418698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5" name="TextBox 14">
            <a:extLst>
              <a:ext uri="{FF2B5EF4-FFF2-40B4-BE49-F238E27FC236}">
                <a16:creationId xmlns:a16="http://schemas.microsoft.com/office/drawing/2014/main" id="{755816A1-2A40-481D-BD5B-A25EBB944D08}"/>
              </a:ext>
            </a:extLst>
          </p:cNvPr>
          <p:cNvSpPr txBox="1"/>
          <p:nvPr/>
        </p:nvSpPr>
        <p:spPr>
          <a:xfrm>
            <a:off x="1448972" y="1210195"/>
            <a:ext cx="9595338" cy="461665"/>
          </a:xfrm>
          <a:prstGeom prst="rect">
            <a:avLst/>
          </a:prstGeom>
          <a:noFill/>
        </p:spPr>
        <p:txBody>
          <a:bodyPr wrap="square" rtlCol="0">
            <a:spAutoFit/>
          </a:bodyPr>
          <a:lstStyle/>
          <a:p>
            <a:r>
              <a:rPr lang="en-US" sz="2400" dirty="0"/>
              <a:t>Algebra is applied to the distance equation in order to solve for Fall Time.</a:t>
            </a:r>
          </a:p>
        </p:txBody>
      </p:sp>
      <p:sp>
        <p:nvSpPr>
          <p:cNvPr id="16" name="TextBox 15">
            <a:extLst>
              <a:ext uri="{FF2B5EF4-FFF2-40B4-BE49-F238E27FC236}">
                <a16:creationId xmlns:a16="http://schemas.microsoft.com/office/drawing/2014/main" id="{B3B071E0-848C-4546-A42E-A3DC2AECA9CE}"/>
              </a:ext>
            </a:extLst>
          </p:cNvPr>
          <p:cNvSpPr txBox="1"/>
          <p:nvPr/>
        </p:nvSpPr>
        <p:spPr>
          <a:xfrm>
            <a:off x="3209341" y="2092853"/>
            <a:ext cx="5500468" cy="461665"/>
          </a:xfrm>
          <a:prstGeom prst="rect">
            <a:avLst/>
          </a:prstGeom>
          <a:noFill/>
        </p:spPr>
        <p:txBody>
          <a:bodyPr wrap="square" rtlCol="0">
            <a:spAutoFit/>
          </a:bodyPr>
          <a:lstStyle/>
          <a:p>
            <a:r>
              <a:rPr lang="en-US" sz="2400" b="1" dirty="0">
                <a:solidFill>
                  <a:srgbClr val="0070C0"/>
                </a:solidFill>
                <a:cs typeface="Times New Roman"/>
              </a:rPr>
              <a:t>Distance  </a:t>
            </a:r>
            <a:r>
              <a:rPr lang="en-US" sz="2400" dirty="0">
                <a:solidFill>
                  <a:srgbClr val="0070C0"/>
                </a:solidFill>
                <a:cs typeface="Times New Roman"/>
              </a:rPr>
              <a:t>  =    ½  Acceleration  x   Time</a:t>
            </a:r>
            <a:r>
              <a:rPr lang="en-US" sz="2400" baseline="30000" dirty="0">
                <a:solidFill>
                  <a:srgbClr val="0070C0"/>
                </a:solidFill>
                <a:cs typeface="Times New Roman"/>
              </a:rPr>
              <a:t>2</a:t>
            </a:r>
            <a:endParaRPr lang="en-US" sz="2400" baseline="30000" dirty="0">
              <a:solidFill>
                <a:srgbClr val="0070C0"/>
              </a:solidFill>
            </a:endParaRPr>
          </a:p>
        </p:txBody>
      </p:sp>
    </p:spTree>
    <p:extLst>
      <p:ext uri="{BB962C8B-B14F-4D97-AF65-F5344CB8AC3E}">
        <p14:creationId xmlns:p14="http://schemas.microsoft.com/office/powerpoint/2010/main" val="116871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994</TotalTime>
  <Words>1948</Words>
  <Application>Microsoft Office PowerPoint</Application>
  <PresentationFormat>Widescreen</PresentationFormat>
  <Paragraphs>193</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 Eberspeaker</dc:creator>
  <cp:lastModifiedBy>Philip Eberspeaker</cp:lastModifiedBy>
  <cp:revision>58</cp:revision>
  <dcterms:created xsi:type="dcterms:W3CDTF">2018-12-26T15:09:01Z</dcterms:created>
  <dcterms:modified xsi:type="dcterms:W3CDTF">2019-01-03T06:11:59Z</dcterms:modified>
</cp:coreProperties>
</file>